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1" r:id="rId2"/>
    <p:sldId id="264" r:id="rId3"/>
    <p:sldId id="262" r:id="rId4"/>
    <p:sldId id="263" r:id="rId5"/>
    <p:sldId id="265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786"/>
    <a:srgbClr val="FFC000"/>
    <a:srgbClr val="FF0000"/>
    <a:srgbClr val="FF3030"/>
    <a:srgbClr val="40404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8229B07-5A5E-974B-EAB5-A9D6BBAB1B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C3D4D6-60F7-DDB0-A838-B4C22320D6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7EE30-A54C-4885-BB65-1A6C683C3571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892F74-D8C1-8A2C-339C-143EE28AA8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https://meteorit.kz/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228CEF-CFE6-3FD3-C0A9-87B152C81D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32FD8-709B-47FA-8FF3-9C62AE077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32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01C98-31E6-48AD-AEE0-C58396F43837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https://meteorit.kz/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51434-927C-4197-8599-698F7DB7B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301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ABEC-BD13-4613-A887-A5CE195CDCE2}" type="datetime1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https://meteorit.kz/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2CB-CF49-4D2F-A244-7AE21933F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9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9B96-95A7-4BEE-8584-EE394D8B779E}" type="datetime1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https://meteorit.kz/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2CB-CF49-4D2F-A244-7AE21933F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0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E67F-80E6-40EA-8BB6-DB9AB7658925}" type="datetime1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https://meteorit.kz/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2CB-CF49-4D2F-A244-7AE21933F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1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694B-1B8D-4CF9-99C5-CCDD5FDC563D}" type="datetime1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https://meteorit.kz/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2CB-CF49-4D2F-A244-7AE21933F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7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7A96-6DE0-487E-B448-A0675FD4B39E}" type="datetime1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https://meteorit.kz/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2CB-CF49-4D2F-A244-7AE21933F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83A8-4782-4E3A-984E-D1FD25C3E9EE}" type="datetime1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https://meteorit.kz/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2CB-CF49-4D2F-A244-7AE21933F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4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3EA9-9C50-4440-BFEE-3293FB806BD5}" type="datetime1">
              <a:rPr lang="ru-RU" smtClean="0"/>
              <a:t>14.09.2022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https://meteorit.kz/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2CB-CF49-4D2F-A244-7AE21933F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2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70CF-EEC9-4CEF-87FE-DF3E91F5DFD2}" type="datetime1">
              <a:rPr lang="ru-RU" smtClean="0"/>
              <a:t>14.09.2022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https://meteorit.kz/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2CB-CF49-4D2F-A244-7AE21933F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5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050-ECD1-4374-9767-6D0C2B1746CB}" type="datetime1">
              <a:rPr lang="ru-RU" smtClean="0"/>
              <a:t>14.09.2022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https://meteorit.kz/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2CB-CF49-4D2F-A244-7AE21933F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7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B27C-E917-436C-9887-077B8AB0EDF9}" type="datetime1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https://meteorit.kz/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2CB-CF49-4D2F-A244-7AE21933F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7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082E-ACD3-4AC0-8E06-087274A81AE0}" type="datetime1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https://meteorit.kz/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2CB-CF49-4D2F-A244-7AE21933F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5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20FC2-EA36-492D-83B5-DFC11B75A230}" type="datetime1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https://meteorit.kz/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42CB-CF49-4D2F-A244-7AE21933F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1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sv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teorit.kz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hyperlink" Target="http://www.meteorit.k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eteorit.k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eteorit.k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order@meteorit.kz" TargetMode="External"/><Relationship Id="rId2" Type="http://schemas.openxmlformats.org/officeDocument/2006/relationships/hyperlink" Target="http://www.meteorit.k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3B1605-48E3-37EE-9FD4-FE9EB1F90C02}"/>
              </a:ext>
            </a:extLst>
          </p:cNvPr>
          <p:cNvSpPr/>
          <p:nvPr/>
        </p:nvSpPr>
        <p:spPr>
          <a:xfrm>
            <a:off x="0" y="253384"/>
            <a:ext cx="228600" cy="7274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EF911D-5AFC-002D-83D7-DC587775153F}"/>
              </a:ext>
            </a:extLst>
          </p:cNvPr>
          <p:cNvSpPr/>
          <p:nvPr/>
        </p:nvSpPr>
        <p:spPr>
          <a:xfrm>
            <a:off x="228600" y="253384"/>
            <a:ext cx="4702489" cy="727489"/>
          </a:xfrm>
          <a:prstGeom prst="rect">
            <a:avLst/>
          </a:prstGeom>
          <a:solidFill>
            <a:srgbClr val="433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D8AE72E6-327D-C8B2-B5E1-D0CEF24BF484}"/>
              </a:ext>
            </a:extLst>
          </p:cNvPr>
          <p:cNvSpPr/>
          <p:nvPr/>
        </p:nvSpPr>
        <p:spPr>
          <a:xfrm flipV="1">
            <a:off x="4928708" y="253384"/>
            <a:ext cx="722664" cy="727489"/>
          </a:xfrm>
          <a:prstGeom prst="rtTriangle">
            <a:avLst/>
          </a:prstGeom>
          <a:solidFill>
            <a:srgbClr val="433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1CFEE6B-FA5F-3787-B745-4936DFEB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496" y="398315"/>
            <a:ext cx="1524000" cy="370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BE237-3953-17C5-2C8E-EDCA17FA58B0}"/>
              </a:ext>
            </a:extLst>
          </p:cNvPr>
          <p:cNvSpPr txBox="1"/>
          <p:nvPr/>
        </p:nvSpPr>
        <p:spPr>
          <a:xfrm>
            <a:off x="2409853" y="398315"/>
            <a:ext cx="24586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0" dirty="0">
                <a:solidFill>
                  <a:schemeClr val="bg1"/>
                </a:solidFill>
                <a:effectLst/>
                <a:latin typeface="Geometria" panose="020B0503020204020204" pitchFamily="34" charset="-52"/>
              </a:rPr>
              <a:t>Ippon Smart Winner II 1500 1350Вт 1500ВА </a:t>
            </a:r>
            <a:r>
              <a:rPr lang="de-DE" sz="1100" b="1" i="0" dirty="0" err="1">
                <a:solidFill>
                  <a:schemeClr val="bg1"/>
                </a:solidFill>
                <a:effectLst/>
                <a:latin typeface="Geometria" panose="020B0503020204020204" pitchFamily="34" charset="-52"/>
              </a:rPr>
              <a:t>черный</a:t>
            </a:r>
            <a:endParaRPr lang="ru-RU" sz="1100" b="1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3AF042-E0FF-455D-81A3-A532CD912CC7}"/>
              </a:ext>
            </a:extLst>
          </p:cNvPr>
          <p:cNvSpPr txBox="1"/>
          <p:nvPr/>
        </p:nvSpPr>
        <p:spPr>
          <a:xfrm>
            <a:off x="3134207" y="1368616"/>
            <a:ext cx="3279292" cy="1530401"/>
          </a:xfrm>
          <a:prstGeom prst="rect">
            <a:avLst/>
          </a:prstGeom>
          <a:noFill/>
        </p:spPr>
        <p:txBody>
          <a:bodyPr wrap="square" lIns="0" tIns="72000" rIns="0" bIns="72000" rtlCol="0" anchor="ctr">
            <a:spAutoFit/>
          </a:bodyPr>
          <a:lstStyle/>
          <a:p>
            <a:pPr algn="just"/>
            <a:r>
              <a:rPr lang="ru-RU" sz="900" b="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Smart </a:t>
            </a:r>
            <a:r>
              <a:rPr lang="ru-RU" sz="900" b="0" i="0" dirty="0" err="1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Winner</a:t>
            </a:r>
            <a:r>
              <a:rPr lang="ru-RU" sz="900" b="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 II – источник бесперебойного питания линейно-интерактивного типа с синусоидальной формой выходного напряжения. Надёжно обеспечивает стабилизированное питание для компьютерной техники (персональные компьютеры, серверы, сетевое оборудование) и другого чувствительного к качеству электропитания периферийного компьютерного оборудования. Незаменим в условиях офиса, когда необходимо защитить одновременно несколько устройств.</a:t>
            </a:r>
            <a:endParaRPr lang="en-US" sz="900" b="0" i="0" dirty="0">
              <a:solidFill>
                <a:srgbClr val="222222"/>
              </a:solidFill>
              <a:effectLst/>
              <a:latin typeface="Geometria" panose="020B0503020204020204" pitchFamily="34" charset="-52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FED189E-FCE1-A8A0-54A4-C24C11B02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4192" y="848962"/>
            <a:ext cx="869306" cy="1319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6C278EB-BA0C-2756-07B5-A3E75CA9ED76}"/>
              </a:ext>
            </a:extLst>
          </p:cNvPr>
          <p:cNvSpPr txBox="1"/>
          <p:nvPr/>
        </p:nvSpPr>
        <p:spPr>
          <a:xfrm>
            <a:off x="444499" y="3262853"/>
            <a:ext cx="5969000" cy="5931606"/>
          </a:xfrm>
          <a:prstGeom prst="rect">
            <a:avLst/>
          </a:prstGeom>
          <a:noFill/>
          <a:ln w="3175" cap="sq">
            <a:noFill/>
            <a:prstDash val="lgDashDotDot"/>
          </a:ln>
        </p:spPr>
        <p:txBody>
          <a:bodyPr wrap="square" lIns="0" tIns="72000" rIns="0" bIns="72000" numCol="2" spcCol="180000" anchor="ctr" anchorCtr="0">
            <a:spAutoFit/>
          </a:bodyPr>
          <a:lstStyle/>
          <a:p>
            <a:pPr algn="just"/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Серия источников бесперебойного питания IPPON SMART WINNER II выполнена на основе линейно-интерактивной технологии с чистым синусоидальным сигналом на выходе. ИБП Smart </a:t>
            </a:r>
            <a:r>
              <a:rPr lang="ru-RU" sz="800" i="0" dirty="0" err="1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Winner</a:t>
            </a: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 II поможет защитить чувствительное электронное оборудование от проблем с электропитанием, включая проседание, выбросы и перебои напряжения, помехи в форме питающего сигнала и полное отключения электроэнергии. Для увеличения времени автономной работы (кроме Smart </a:t>
            </a:r>
            <a:r>
              <a:rPr lang="ru-RU" sz="800" i="0" dirty="0" err="1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Winner</a:t>
            </a: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 II 1000) рекомендуем использовать дополнительные батарейные модули EBM Smart </a:t>
            </a:r>
            <a:r>
              <a:rPr lang="ru-RU" sz="800" i="0" dirty="0" err="1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Winner</a:t>
            </a: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 II (приобретается отдельно). Также обращаем внимание, что к ИБП Smart </a:t>
            </a:r>
            <a:r>
              <a:rPr lang="ru-RU" sz="800" i="0" dirty="0" err="1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Winner</a:t>
            </a: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 II подходят батарейные блоки предыдущего поколения Smart </a:t>
            </a:r>
            <a:r>
              <a:rPr lang="ru-RU" sz="800" i="0" dirty="0" err="1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Winner</a:t>
            </a: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.</a:t>
            </a:r>
          </a:p>
          <a:p>
            <a:pPr algn="just"/>
            <a:endParaRPr lang="ru-RU" sz="800" i="0" dirty="0">
              <a:solidFill>
                <a:srgbClr val="222222"/>
              </a:solidFill>
              <a:effectLst/>
              <a:latin typeface="Geometria" panose="020B0503020204020204" pitchFamily="34" charset="-52"/>
            </a:endParaRPr>
          </a:p>
          <a:p>
            <a:pPr algn="just"/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В серию входят несколько моделей, различающихся выходной мощностью: 1000 ВА, 1500 ВА, 2000 ВА и 3000 ВА. Корпуса всех Smart </a:t>
            </a:r>
            <a:r>
              <a:rPr lang="ru-RU" sz="800" i="0" dirty="0" err="1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Winner</a:t>
            </a: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 II выполнены из металла, которые можно установить горизонтально, вертикально с помощью подставки или встроить в 19” стойку, занимая в ней 2 посадочных места (2U), направляющие для установки в стойку приобретаются отдельно.</a:t>
            </a:r>
          </a:p>
          <a:p>
            <a:pPr algn="just"/>
            <a:endParaRPr lang="ru-RU" sz="800" i="0" dirty="0">
              <a:solidFill>
                <a:srgbClr val="222222"/>
              </a:solidFill>
              <a:effectLst/>
              <a:latin typeface="Geometria" panose="020B0503020204020204" pitchFamily="34" charset="-52"/>
            </a:endParaRPr>
          </a:p>
          <a:p>
            <a:pPr algn="just"/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На передней панели ИБП размещён ЖК-дисплей и четыре кнопки управления, на котором отображается различная графическая информация, включающая два индикатора состояния и четыре указателя тревоги. Кнопки управления на передней панели позволяют пользователям выключить звуковое оповещение при неполадках питающего переменного напряжения или запустить тест последовательной самодиагностики ИБП.</a:t>
            </a:r>
          </a:p>
          <a:p>
            <a:pPr algn="just"/>
            <a:endParaRPr lang="ru-RU" sz="800" i="0" dirty="0">
              <a:solidFill>
                <a:srgbClr val="222222"/>
              </a:solidFill>
              <a:effectLst/>
              <a:latin typeface="Geometria" panose="020B0503020204020204" pitchFamily="34" charset="-52"/>
            </a:endParaRPr>
          </a:p>
          <a:p>
            <a:pPr algn="just"/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Источник бесперебойного питания Smart </a:t>
            </a:r>
            <a:r>
              <a:rPr lang="ru-RU" sz="800" i="0" dirty="0" err="1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Winner</a:t>
            </a: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 II оснащён интерфейсными портами для подключения к сетевому серверу или другому управляющему компьютеру; поддержка протокола SNMP позволяет пользователю осуществлять управление и мониторинг параметров ИБП дистанционно (поддержка протокола SNMP есть во всех моделях, кроме Smart </a:t>
            </a:r>
            <a:r>
              <a:rPr lang="ru-RU" sz="800" i="0" dirty="0" err="1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Winner</a:t>
            </a: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 1000). SNMP карта приобретается отдельно.</a:t>
            </a:r>
          </a:p>
          <a:p>
            <a:pPr algn="just"/>
            <a:endParaRPr lang="en-US" sz="800" b="1" i="0" dirty="0">
              <a:solidFill>
                <a:srgbClr val="222222"/>
              </a:solidFill>
              <a:effectLst/>
              <a:latin typeface="Geometria" panose="020B0503020204020204" pitchFamily="34" charset="-52"/>
            </a:endParaRPr>
          </a:p>
          <a:p>
            <a:pPr algn="just"/>
            <a:r>
              <a:rPr lang="ru-RU" sz="800" b="1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Рекомендуется для обеспечения бесперебойной работы и защиты:</a:t>
            </a:r>
          </a:p>
          <a:p>
            <a:pPr algn="just"/>
            <a:endParaRPr lang="ru-RU" sz="800" i="0" dirty="0">
              <a:solidFill>
                <a:srgbClr val="222222"/>
              </a:solidFill>
              <a:effectLst/>
              <a:latin typeface="Geometria" panose="020B0503020204020204" pitchFamily="34" charset="-5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оборудования, критичного к форме сигнала питания;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оборудования, требующего долгое время автономной работы;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нескольких персональных компьютеров и графических станций;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мощных серверов, в том числе установленных в стойки;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периферийной компьютерной и вычислительной техники;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любого телекоммуникационного оборудования (офисные АТС, роутеры, маршрутизаторы, модемы и т.п.).</a:t>
            </a:r>
          </a:p>
          <a:p>
            <a:pPr algn="just"/>
            <a:endParaRPr lang="en-US" sz="800" i="0" dirty="0">
              <a:solidFill>
                <a:srgbClr val="222222"/>
              </a:solidFill>
              <a:effectLst/>
              <a:latin typeface="Geometria" panose="020B0503020204020204" pitchFamily="34" charset="-52"/>
            </a:endParaRPr>
          </a:p>
          <a:p>
            <a:pPr algn="just"/>
            <a:r>
              <a:rPr lang="ru-RU" sz="800" b="1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Особенности</a:t>
            </a:r>
          </a:p>
          <a:p>
            <a:pPr algn="just"/>
            <a:endParaRPr lang="ru-RU" sz="800" i="0" dirty="0">
              <a:solidFill>
                <a:srgbClr val="222222"/>
              </a:solidFill>
              <a:effectLst/>
              <a:latin typeface="Geometria" panose="020B0503020204020204" pitchFamily="34" charset="-5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Дизайн 2 в 1: вертикальная установка или монтаж в стойку: установка в стойку всех моделей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Информационный ЖК-дисплей показывает актуальную информацию об уровне нагрузки, состоянии батарей, входном и выходном напряжении и т.п.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Микропроцессорное управление гарантирует высокую надёжность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Встроенный автотрансформатор AVR защищает от повышения или понижения уровня питающего напряжения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Защита от перегрузки, короткого замыкания и перегрева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Горячая замена батарей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Выбор диапазона входных и выходных параметров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Холодный старт (включение при отсутствии напряжения в сети)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Аварийное отключение питания (EPO) (кроме Smart </a:t>
            </a:r>
            <a:r>
              <a:rPr lang="ru-RU" sz="800" i="0" dirty="0" err="1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Winner</a:t>
            </a: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 II 1000)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Встроенные коммуникационные порты: "сухие контакты", RS-232 (COM), USB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SNMP карта позволяет производить удалённо веб-мониторинг и управление (приобретается дополнительно)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Дополнительные внешние батарейные модули (EBM) для продления времени автономной работы (кроме Smart </a:t>
            </a:r>
            <a:r>
              <a:rPr lang="ru-RU" sz="800" i="0" dirty="0" err="1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Winner</a:t>
            </a: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 II 1000) (приобретаются дополнительно)</a:t>
            </a:r>
          </a:p>
          <a:p>
            <a:pPr algn="just"/>
            <a:endParaRPr lang="en-US" sz="800" i="0" dirty="0">
              <a:solidFill>
                <a:srgbClr val="222222"/>
              </a:solidFill>
              <a:effectLst/>
              <a:latin typeface="Geometria" panose="020B0503020204020204" pitchFamily="34" charset="-52"/>
            </a:endParaRPr>
          </a:p>
          <a:p>
            <a:pPr algn="just"/>
            <a:r>
              <a:rPr lang="ru-RU" sz="800" b="1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Гарантия</a:t>
            </a:r>
          </a:p>
          <a:p>
            <a:pPr algn="just"/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2 года с даты покупки1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34782D0-0AD3-FD10-A9CB-FEEB2F8C65AE}"/>
              </a:ext>
            </a:extLst>
          </p:cNvPr>
          <p:cNvSpPr/>
          <p:nvPr/>
        </p:nvSpPr>
        <p:spPr>
          <a:xfrm>
            <a:off x="0" y="9837990"/>
            <a:ext cx="6857999" cy="68009"/>
          </a:xfrm>
          <a:prstGeom prst="rect">
            <a:avLst/>
          </a:prstGeom>
          <a:solidFill>
            <a:srgbClr val="433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ижний колонтитул 34">
            <a:extLst>
              <a:ext uri="{FF2B5EF4-FFF2-40B4-BE49-F238E27FC236}">
                <a16:creationId xmlns:a16="http://schemas.microsoft.com/office/drawing/2014/main" id="{80F99AE2-D4A7-9C53-8BC3-72E27A35D87D}"/>
              </a:ext>
            </a:extLst>
          </p:cNvPr>
          <p:cNvSpPr txBox="1">
            <a:spLocks/>
          </p:cNvSpPr>
          <p:nvPr/>
        </p:nvSpPr>
        <p:spPr>
          <a:xfrm>
            <a:off x="5394324" y="9558295"/>
            <a:ext cx="1019175" cy="16562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  <a:latin typeface="Geometria" panose="020B0503020204020204" pitchFamily="34" charset="-5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www.meteorit.kz</a:t>
            </a:r>
            <a:endParaRPr lang="ru-RU" u="sng" dirty="0">
              <a:solidFill>
                <a:schemeClr val="tx1"/>
              </a:solidFill>
              <a:latin typeface="Geometria" panose="020B0503020204020204" pitchFamily="34" charset="-52"/>
            </a:endParaRPr>
          </a:p>
        </p:txBody>
      </p:sp>
      <p:pic>
        <p:nvPicPr>
          <p:cNvPr id="1040" name="Picture 16" descr="Линейно-интерактивные ИБП IPPON Smart Winner II с чистой синусоидой">
            <a:extLst>
              <a:ext uri="{FF2B5EF4-FFF2-40B4-BE49-F238E27FC236}">
                <a16:creationId xmlns:a16="http://schemas.microsoft.com/office/drawing/2014/main" id="{A9F07E74-4A4A-FEE2-14F5-054A8644A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2" y="1275983"/>
            <a:ext cx="961917" cy="169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Линейно-интерактивные ИБП IPPON Smart Winner II с чистой синусоидой">
            <a:extLst>
              <a:ext uri="{FF2B5EF4-FFF2-40B4-BE49-F238E27FC236}">
                <a16:creationId xmlns:a16="http://schemas.microsoft.com/office/drawing/2014/main" id="{1EF7B97D-384E-B472-0739-27612052B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21" y="1420724"/>
            <a:ext cx="1301480" cy="142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Линейно-интерактивные ИБП IPPON Smart Winner II с чистой синусоидой">
            <a:extLst>
              <a:ext uri="{FF2B5EF4-FFF2-40B4-BE49-F238E27FC236}">
                <a16:creationId xmlns:a16="http://schemas.microsoft.com/office/drawing/2014/main" id="{71C39431-D6A3-6BC0-D0C8-8CA2E5B6D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98" y="2478897"/>
            <a:ext cx="1721117" cy="48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3B1605-48E3-37EE-9FD4-FE9EB1F90C02}"/>
              </a:ext>
            </a:extLst>
          </p:cNvPr>
          <p:cNvSpPr/>
          <p:nvPr/>
        </p:nvSpPr>
        <p:spPr>
          <a:xfrm>
            <a:off x="0" y="253384"/>
            <a:ext cx="228600" cy="7274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EF911D-5AFC-002D-83D7-DC587775153F}"/>
              </a:ext>
            </a:extLst>
          </p:cNvPr>
          <p:cNvSpPr/>
          <p:nvPr/>
        </p:nvSpPr>
        <p:spPr>
          <a:xfrm>
            <a:off x="228600" y="253384"/>
            <a:ext cx="4702489" cy="727489"/>
          </a:xfrm>
          <a:prstGeom prst="rect">
            <a:avLst/>
          </a:prstGeom>
          <a:solidFill>
            <a:srgbClr val="433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D8AE72E6-327D-C8B2-B5E1-D0CEF24BF484}"/>
              </a:ext>
            </a:extLst>
          </p:cNvPr>
          <p:cNvSpPr/>
          <p:nvPr/>
        </p:nvSpPr>
        <p:spPr>
          <a:xfrm flipV="1">
            <a:off x="4928708" y="253384"/>
            <a:ext cx="722664" cy="727489"/>
          </a:xfrm>
          <a:prstGeom prst="rtTriangle">
            <a:avLst/>
          </a:prstGeom>
          <a:solidFill>
            <a:srgbClr val="433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1CFEE6B-FA5F-3787-B745-4936DFEB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496" y="398315"/>
            <a:ext cx="1524000" cy="370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BE237-3953-17C5-2C8E-EDCA17FA58B0}"/>
              </a:ext>
            </a:extLst>
          </p:cNvPr>
          <p:cNvSpPr txBox="1"/>
          <p:nvPr/>
        </p:nvSpPr>
        <p:spPr>
          <a:xfrm>
            <a:off x="2409853" y="398315"/>
            <a:ext cx="24586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0" dirty="0">
                <a:solidFill>
                  <a:schemeClr val="bg1"/>
                </a:solidFill>
                <a:effectLst/>
                <a:latin typeface="Geometria" panose="020B0503020204020204" pitchFamily="34" charset="-52"/>
              </a:rPr>
              <a:t>Ippon Smart Winner II 1500 1350Вт 1500ВА </a:t>
            </a:r>
            <a:r>
              <a:rPr lang="de-DE" sz="1100" b="1" i="0" dirty="0" err="1">
                <a:solidFill>
                  <a:schemeClr val="bg1"/>
                </a:solidFill>
                <a:effectLst/>
                <a:latin typeface="Geometria" panose="020B0503020204020204" pitchFamily="34" charset="-52"/>
              </a:rPr>
              <a:t>черный</a:t>
            </a:r>
            <a:endParaRPr lang="ru-RU" sz="1100" b="1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FED189E-FCE1-A8A0-54A4-C24C11B02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4192" y="848962"/>
            <a:ext cx="869306" cy="1319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DB1BFF-8012-18C6-4487-9433EFD40831}"/>
              </a:ext>
            </a:extLst>
          </p:cNvPr>
          <p:cNvSpPr txBox="1"/>
          <p:nvPr/>
        </p:nvSpPr>
        <p:spPr>
          <a:xfrm>
            <a:off x="444496" y="1696204"/>
            <a:ext cx="2984503" cy="153040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72000" rIns="0" bIns="72000" anchor="ctr">
            <a:spAutoFit/>
          </a:bodyPr>
          <a:lstStyle/>
          <a:p>
            <a:r>
              <a:rPr lang="de-DE" sz="800" b="1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Smart Winner II 1000/1500/2000/2000Е/3000</a:t>
            </a:r>
            <a:r>
              <a:rPr lang="ru-RU" sz="800" b="1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:</a:t>
            </a:r>
          </a:p>
          <a:p>
            <a:endParaRPr lang="ru-RU" sz="1000" b="1" i="0" dirty="0">
              <a:solidFill>
                <a:srgbClr val="222222"/>
              </a:solidFill>
              <a:effectLst/>
              <a:latin typeface="Geometria" panose="020B0503020204020204" pitchFamily="34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ИБП Smart </a:t>
            </a:r>
            <a:r>
              <a:rPr lang="ru-RU" sz="800" i="0" dirty="0" err="1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Winner</a:t>
            </a: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 II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Шнур для подключения к электросети – 1 шт.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Шнур для подключения нагрузки – 2 шт.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USB кабель – 1 шт.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Руководство пользователя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Гарантийный талон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Подставки для вертикальной установки – 2 шт.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Монтажные планки с крепежом для установки в стойку – 2 шт.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6FF24B-D5E6-AAA9-83E8-5DF6673C7236}"/>
              </a:ext>
            </a:extLst>
          </p:cNvPr>
          <p:cNvSpPr txBox="1"/>
          <p:nvPr/>
        </p:nvSpPr>
        <p:spPr>
          <a:xfrm>
            <a:off x="444497" y="1317488"/>
            <a:ext cx="2984503" cy="246221"/>
          </a:xfrm>
          <a:prstGeom prst="rect">
            <a:avLst/>
          </a:prstGeom>
          <a:solidFill>
            <a:srgbClr val="433786"/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Geometria" panose="020B0503020204020204" pitchFamily="34" charset="-52"/>
              </a:rPr>
              <a:t>Комплектация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9CBAEA9-EF0B-6CA3-4156-861855952C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0635" y="-250873"/>
            <a:ext cx="152225" cy="298450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34782D0-0AD3-FD10-A9CB-FEEB2F8C65AE}"/>
              </a:ext>
            </a:extLst>
          </p:cNvPr>
          <p:cNvSpPr/>
          <p:nvPr/>
        </p:nvSpPr>
        <p:spPr>
          <a:xfrm>
            <a:off x="0" y="9837990"/>
            <a:ext cx="6857999" cy="68009"/>
          </a:xfrm>
          <a:prstGeom prst="rect">
            <a:avLst/>
          </a:prstGeom>
          <a:solidFill>
            <a:srgbClr val="433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ижний колонтитул 34">
            <a:extLst>
              <a:ext uri="{FF2B5EF4-FFF2-40B4-BE49-F238E27FC236}">
                <a16:creationId xmlns:a16="http://schemas.microsoft.com/office/drawing/2014/main" id="{80F99AE2-D4A7-9C53-8BC3-72E27A35D87D}"/>
              </a:ext>
            </a:extLst>
          </p:cNvPr>
          <p:cNvSpPr txBox="1">
            <a:spLocks/>
          </p:cNvSpPr>
          <p:nvPr/>
        </p:nvSpPr>
        <p:spPr>
          <a:xfrm>
            <a:off x="5394324" y="9558295"/>
            <a:ext cx="1019175" cy="16562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  <a:latin typeface="Geometria" panose="020B0503020204020204" pitchFamily="34" charset="-5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www.meteorit.kz</a:t>
            </a:r>
            <a:endParaRPr lang="ru-RU" u="sng" dirty="0">
              <a:solidFill>
                <a:schemeClr val="tx1"/>
              </a:solidFill>
              <a:latin typeface="Geometria" panose="020B0503020204020204" pitchFamily="34" charset="-52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ABE9332-CF49-D468-0FC9-5816EE750F7F}"/>
              </a:ext>
            </a:extLst>
          </p:cNvPr>
          <p:cNvGrpSpPr/>
          <p:nvPr/>
        </p:nvGrpSpPr>
        <p:grpSpPr>
          <a:xfrm>
            <a:off x="3838575" y="1236356"/>
            <a:ext cx="2574926" cy="1310242"/>
            <a:chOff x="3838575" y="3446156"/>
            <a:chExt cx="2574926" cy="131024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AE073B-6C09-54A3-5465-8B0DA6E2BE2F}"/>
                </a:ext>
              </a:extLst>
            </p:cNvPr>
            <p:cNvSpPr txBox="1"/>
            <p:nvPr/>
          </p:nvSpPr>
          <p:spPr>
            <a:xfrm>
              <a:off x="3838575" y="3784237"/>
              <a:ext cx="2574926" cy="60707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0" tIns="72000" rIns="0" bIns="72000" anchor="ctr">
              <a:spAutoFit/>
            </a:bodyPr>
            <a:lstStyle/>
            <a:p>
              <a:pPr algn="just"/>
              <a:r>
                <a:rPr lang="ru-RU" sz="500" i="0" dirty="0">
                  <a:solidFill>
                    <a:srgbClr val="222222"/>
                  </a:solidFill>
                  <a:effectLst/>
                  <a:latin typeface="Geometria" panose="020B0503020204020204" pitchFamily="34" charset="-52"/>
                </a:rPr>
                <a:t>Производитель гарантирует отсутствие дефектов в материалах устройства и производственного брака на момент первого приобретения конечным пользователем и в течение гарантийного срока. Для подтверждения прав на гарантийное обслуживание сохраняйте кассовый чек или иной документ, подтверждающий факт покупки устройства. Право на гарантию действительно только в той стране, где оно было приобретено.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C7F35A8-235A-2266-2787-B92EB9393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63644" y="3446156"/>
              <a:ext cx="1308223" cy="131024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C3B4499-EA89-B157-A16D-BB3A0651B2A4}"/>
              </a:ext>
            </a:extLst>
          </p:cNvPr>
          <p:cNvSpPr txBox="1"/>
          <p:nvPr/>
        </p:nvSpPr>
        <p:spPr>
          <a:xfrm>
            <a:off x="3838575" y="2866107"/>
            <a:ext cx="1531367" cy="222350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72000" rIns="0" bIns="72000" anchor="ctr">
            <a:spAutoFit/>
          </a:bodyPr>
          <a:lstStyle/>
          <a:p>
            <a:r>
              <a:rPr lang="ru-RU" sz="500" i="0" dirty="0">
                <a:solidFill>
                  <a:srgbClr val="222222"/>
                </a:solidFill>
                <a:effectLst/>
                <a:latin typeface="Geometria" panose="020B0503020204020204" pitchFamily="34" charset="-52"/>
              </a:rPr>
              <a:t>1Но не более 30 месяцев с даты производства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CD9304A-8931-ACF0-7ECE-1615E69C7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843121"/>
              </p:ext>
            </p:extLst>
          </p:nvPr>
        </p:nvGraphicFramePr>
        <p:xfrm>
          <a:off x="444494" y="3766298"/>
          <a:ext cx="5969004" cy="55401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94834">
                  <a:extLst>
                    <a:ext uri="{9D8B030D-6E8A-4147-A177-3AD203B41FA5}">
                      <a16:colId xmlns:a16="http://schemas.microsoft.com/office/drawing/2014/main" val="4002445902"/>
                    </a:ext>
                  </a:extLst>
                </a:gridCol>
                <a:gridCol w="994834">
                  <a:extLst>
                    <a:ext uri="{9D8B030D-6E8A-4147-A177-3AD203B41FA5}">
                      <a16:colId xmlns:a16="http://schemas.microsoft.com/office/drawing/2014/main" val="3379915907"/>
                    </a:ext>
                  </a:extLst>
                </a:gridCol>
                <a:gridCol w="994834">
                  <a:extLst>
                    <a:ext uri="{9D8B030D-6E8A-4147-A177-3AD203B41FA5}">
                      <a16:colId xmlns:a16="http://schemas.microsoft.com/office/drawing/2014/main" val="219394185"/>
                    </a:ext>
                  </a:extLst>
                </a:gridCol>
                <a:gridCol w="994834">
                  <a:extLst>
                    <a:ext uri="{9D8B030D-6E8A-4147-A177-3AD203B41FA5}">
                      <a16:colId xmlns:a16="http://schemas.microsoft.com/office/drawing/2014/main" val="2043050950"/>
                    </a:ext>
                  </a:extLst>
                </a:gridCol>
                <a:gridCol w="994834">
                  <a:extLst>
                    <a:ext uri="{9D8B030D-6E8A-4147-A177-3AD203B41FA5}">
                      <a16:colId xmlns:a16="http://schemas.microsoft.com/office/drawing/2014/main" val="3469015295"/>
                    </a:ext>
                  </a:extLst>
                </a:gridCol>
                <a:gridCol w="994834">
                  <a:extLst>
                    <a:ext uri="{9D8B030D-6E8A-4147-A177-3AD203B41FA5}">
                      <a16:colId xmlns:a16="http://schemas.microsoft.com/office/drawing/2014/main" val="462119298"/>
                    </a:ext>
                  </a:extLst>
                </a:gridCol>
              </a:tblGrid>
              <a:tr h="186413">
                <a:tc>
                  <a:txBody>
                    <a:bodyPr/>
                    <a:lstStyle/>
                    <a:p>
                      <a:pPr algn="ctr"/>
                      <a:r>
                        <a:rPr lang="ru-RU" sz="740" b="1">
                          <a:effectLst/>
                          <a:latin typeface="Geometria" panose="020B0503020204020204" pitchFamily="34" charset="-52"/>
                        </a:rPr>
                        <a:t>Наименование модели</a:t>
                      </a:r>
                      <a:endParaRPr lang="ru-RU" sz="74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 b="1">
                          <a:effectLst/>
                          <a:latin typeface="Geometria" panose="020B0503020204020204" pitchFamily="34" charset="-52"/>
                        </a:rPr>
                        <a:t>Smart Winner II 1000</a:t>
                      </a:r>
                      <a:endParaRPr lang="en-US" sz="74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 b="1">
                          <a:effectLst/>
                          <a:latin typeface="Geometria" panose="020B0503020204020204" pitchFamily="34" charset="-52"/>
                        </a:rPr>
                        <a:t>Smart Winner II 1500</a:t>
                      </a:r>
                      <a:endParaRPr lang="en-US" sz="74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 b="1">
                          <a:effectLst/>
                          <a:latin typeface="Geometria" panose="020B0503020204020204" pitchFamily="34" charset="-52"/>
                        </a:rPr>
                        <a:t>Smart Winner II 2000</a:t>
                      </a:r>
                      <a:endParaRPr lang="en-US" sz="74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 b="1">
                          <a:effectLst/>
                          <a:latin typeface="Geometria" panose="020B0503020204020204" pitchFamily="34" charset="-52"/>
                        </a:rPr>
                        <a:t>Smart Winner II 2000E</a:t>
                      </a:r>
                      <a:endParaRPr lang="en-US" sz="74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 b="1">
                          <a:effectLst/>
                          <a:latin typeface="Geometria" panose="020B0503020204020204" pitchFamily="34" charset="-52"/>
                        </a:rPr>
                        <a:t>Smart Winner II 3000</a:t>
                      </a:r>
                      <a:endParaRPr lang="en-US" sz="74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44811" marR="44811" marT="44811" marB="44811" anchor="ctr"/>
                </a:tc>
                <a:extLst>
                  <a:ext uri="{0D108BD9-81ED-4DB2-BD59-A6C34878D82A}">
                    <a16:rowId xmlns:a16="http://schemas.microsoft.com/office/drawing/2014/main" val="3876496305"/>
                  </a:ext>
                </a:extLst>
              </a:tr>
              <a:tr h="186413">
                <a:tc>
                  <a:txBody>
                    <a:bodyPr/>
                    <a:lstStyle/>
                    <a:p>
                      <a:pPr algn="ctr"/>
                      <a:r>
                        <a:rPr lang="ru-RU" sz="740" dirty="0">
                          <a:effectLst/>
                          <a:latin typeface="Geometria" panose="020B0503020204020204" pitchFamily="34" charset="-52"/>
                        </a:rPr>
                        <a:t>Топология</a:t>
                      </a:r>
                    </a:p>
                  </a:txBody>
                  <a:tcPr marL="44811" marR="44811" marT="44811" marB="44811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740" dirty="0">
                          <a:effectLst/>
                          <a:latin typeface="Geometria" panose="020B0503020204020204" pitchFamily="34" charset="-52"/>
                        </a:rPr>
                        <a:t>Line-Interactive</a:t>
                      </a:r>
                    </a:p>
                  </a:txBody>
                  <a:tcPr marL="44811" marR="44811" marT="44811" marB="448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123138"/>
                  </a:ext>
                </a:extLst>
              </a:tr>
              <a:tr h="186413">
                <a:tc gridSpan="6">
                  <a:txBody>
                    <a:bodyPr/>
                    <a:lstStyle/>
                    <a:p>
                      <a:pPr algn="ctr"/>
                      <a:r>
                        <a:rPr lang="ru-RU" sz="740" b="1">
                          <a:effectLst/>
                          <a:latin typeface="Geometria" panose="020B0503020204020204" pitchFamily="34" charset="-52"/>
                        </a:rPr>
                        <a:t>Выход</a:t>
                      </a:r>
                      <a:endParaRPr lang="ru-RU" sz="74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44811" marR="44811" marT="44811" marB="448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596640"/>
                  </a:ext>
                </a:extLst>
              </a:tr>
              <a:tr h="186413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Полная мощность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1000 ВА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1500 ВА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2000 ВА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2000 ВА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3000 ВА</a:t>
                      </a:r>
                    </a:p>
                  </a:txBody>
                  <a:tcPr marL="44811" marR="44811" marT="44811" marB="44811" anchor="ctr"/>
                </a:tc>
                <a:extLst>
                  <a:ext uri="{0D108BD9-81ED-4DB2-BD59-A6C34878D82A}">
                    <a16:rowId xmlns:a16="http://schemas.microsoft.com/office/drawing/2014/main" val="4110628697"/>
                  </a:ext>
                </a:extLst>
              </a:tr>
              <a:tr h="186413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Активная мощность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900 Вт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1350 Вт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1800 Вт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1800 Вт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2700 Вт</a:t>
                      </a:r>
                    </a:p>
                  </a:txBody>
                  <a:tcPr marL="44811" marR="44811" marT="44811" marB="44811" anchor="ctr"/>
                </a:tc>
                <a:extLst>
                  <a:ext uri="{0D108BD9-81ED-4DB2-BD59-A6C34878D82A}">
                    <a16:rowId xmlns:a16="http://schemas.microsoft.com/office/drawing/2014/main" val="1214406595"/>
                  </a:ext>
                </a:extLst>
              </a:tr>
              <a:tr h="283204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Номинальное напряжение</a:t>
                      </a:r>
                    </a:p>
                  </a:txBody>
                  <a:tcPr marL="44811" marR="44811" marT="44811" marB="44811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220 / 230 / 240 В</a:t>
                      </a:r>
                    </a:p>
                  </a:txBody>
                  <a:tcPr marL="44811" marR="44811" marT="44811" marB="448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228734"/>
                  </a:ext>
                </a:extLst>
              </a:tr>
              <a:tr h="283204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Стабильность напряжения</a:t>
                      </a:r>
                    </a:p>
                  </a:txBody>
                  <a:tcPr marL="44811" marR="44811" marT="44811" marB="44811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±5%</a:t>
                      </a:r>
                    </a:p>
                  </a:txBody>
                  <a:tcPr marL="44811" marR="44811" marT="44811" marB="448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404037"/>
                  </a:ext>
                </a:extLst>
              </a:tr>
              <a:tr h="186413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Номинальная частота</a:t>
                      </a:r>
                    </a:p>
                  </a:txBody>
                  <a:tcPr marL="44811" marR="44811" marT="44811" marB="44811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50 или 60 Гц</a:t>
                      </a:r>
                    </a:p>
                  </a:txBody>
                  <a:tcPr marL="44811" marR="44811" marT="44811" marB="448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98900"/>
                  </a:ext>
                </a:extLst>
              </a:tr>
              <a:tr h="186413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Стабильность частоты</a:t>
                      </a:r>
                    </a:p>
                  </a:txBody>
                  <a:tcPr marL="44811" marR="44811" marT="44811" marB="44811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±0.1 Гц</a:t>
                      </a:r>
                    </a:p>
                  </a:txBody>
                  <a:tcPr marL="44811" marR="44811" marT="44811" marB="448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479704"/>
                  </a:ext>
                </a:extLst>
              </a:tr>
              <a:tr h="186413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Форма напряжения</a:t>
                      </a:r>
                    </a:p>
                  </a:txBody>
                  <a:tcPr marL="44811" marR="44811" marT="44811" marB="44811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Синусоидальный сигнал</a:t>
                      </a:r>
                    </a:p>
                  </a:txBody>
                  <a:tcPr marL="44811" marR="44811" marT="44811" marB="448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04878"/>
                  </a:ext>
                </a:extLst>
              </a:tr>
              <a:tr h="379996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Время переключения</a:t>
                      </a:r>
                    </a:p>
                  </a:txBody>
                  <a:tcPr marL="44811" marR="44811" marT="44811" marB="44811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Обычно 2-6 мс;</a:t>
                      </a:r>
                      <a:br>
                        <a:rPr lang="ru-RU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максимально 10 мас;</a:t>
                      </a:r>
                      <a:br>
                        <a:rPr lang="ru-RU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максимально в режиме генератора 13 мс</a:t>
                      </a:r>
                    </a:p>
                  </a:txBody>
                  <a:tcPr marL="44811" marR="44811" marT="44811" marB="448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803769"/>
                  </a:ext>
                </a:extLst>
              </a:tr>
              <a:tr h="186413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Крест-фактор</a:t>
                      </a:r>
                    </a:p>
                  </a:txBody>
                  <a:tcPr marL="44811" marR="44811" marT="44811" marB="44811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≥ 3:1 выходное напряжение батареи</a:t>
                      </a:r>
                    </a:p>
                  </a:txBody>
                  <a:tcPr marL="44811" marR="44811" marT="44811" marB="448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325556"/>
                  </a:ext>
                </a:extLst>
              </a:tr>
              <a:tr h="1154326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Линейная нагрузка КНИ (режим батареи)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Коэффициент нелинейных искажений 10% до сигнала низкого заряда батареи;</a:t>
                      </a:r>
                      <a:br>
                        <a:rPr lang="ru-RU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Не привышает 20% коэффициента нелинейных искажений @ Отключение по причине из-за низкого уровня звряда батареи 1K HV E-model</a:t>
                      </a:r>
                    </a:p>
                  </a:txBody>
                  <a:tcPr marL="44811" marR="44811" marT="44811" marB="44811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Коэффициент нелинейных искажений 3% с линейной нагрузкой до сигнала низкого уровня заряда батареи;</a:t>
                      </a:r>
                      <a:br>
                        <a:rPr lang="ru-RU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Коэффициент нелинейных искажений максимально 15% до отключения</a:t>
                      </a:r>
                    </a:p>
                  </a:txBody>
                  <a:tcPr marL="44811" marR="44811" marT="44811" marB="448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086479"/>
                  </a:ext>
                </a:extLst>
              </a:tr>
              <a:tr h="283204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Разъемы с питанием от батареи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IEC C13 - 4 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шт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IEC C13 - 8 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шт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IEC C13 - 8 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шт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IEC C13 - 8 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шт</a:t>
                      </a:r>
                    </a:p>
                  </a:txBody>
                  <a:tcPr marL="44811" marR="44811" marT="44811" marB="44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 dirty="0">
                          <a:effectLst/>
                          <a:latin typeface="Geometria" panose="020B0503020204020204" pitchFamily="34" charset="-52"/>
                        </a:rPr>
                        <a:t>IEC C13 - 8 </a:t>
                      </a:r>
                      <a:r>
                        <a:rPr lang="ru-RU" sz="740" dirty="0" err="1">
                          <a:effectLst/>
                          <a:latin typeface="Geometria" panose="020B0503020204020204" pitchFamily="34" charset="-52"/>
                        </a:rPr>
                        <a:t>шт</a:t>
                      </a:r>
                      <a:r>
                        <a:rPr lang="ru-RU" sz="740" dirty="0">
                          <a:effectLst/>
                          <a:latin typeface="Geometria" panose="020B0503020204020204" pitchFamily="34" charset="-52"/>
                        </a:rPr>
                        <a:t>;</a:t>
                      </a:r>
                      <a:br>
                        <a:rPr lang="ru-RU" sz="740" dirty="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en-US" sz="740" dirty="0">
                          <a:effectLst/>
                          <a:latin typeface="Geometria" panose="020B0503020204020204" pitchFamily="34" charset="-52"/>
                        </a:rPr>
                        <a:t>IEC C19 - 1 </a:t>
                      </a:r>
                      <a:r>
                        <a:rPr lang="ru-RU" sz="740" dirty="0" err="1">
                          <a:effectLst/>
                          <a:latin typeface="Geometria" panose="020B0503020204020204" pitchFamily="34" charset="-52"/>
                        </a:rPr>
                        <a:t>шт</a:t>
                      </a:r>
                      <a:endParaRPr lang="ru-RU" sz="740" dirty="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44811" marR="44811" marT="44811" marB="44811" anchor="ctr"/>
                </a:tc>
                <a:extLst>
                  <a:ext uri="{0D108BD9-81ED-4DB2-BD59-A6C34878D82A}">
                    <a16:rowId xmlns:a16="http://schemas.microsoft.com/office/drawing/2014/main" val="186491973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8E3B283-68E0-6B46-75B4-A45DA0B4C689}"/>
              </a:ext>
            </a:extLst>
          </p:cNvPr>
          <p:cNvSpPr txBox="1"/>
          <p:nvPr/>
        </p:nvSpPr>
        <p:spPr>
          <a:xfrm>
            <a:off x="444499" y="3407966"/>
            <a:ext cx="1731564" cy="215444"/>
          </a:xfrm>
          <a:prstGeom prst="rect">
            <a:avLst/>
          </a:prstGeom>
          <a:solidFill>
            <a:srgbClr val="433786"/>
          </a:solidFill>
          <a:ln>
            <a:solidFill>
              <a:srgbClr val="433786"/>
            </a:solidFill>
          </a:ln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Geometria" panose="020B0503020204020204" pitchFamily="34" charset="-52"/>
              </a:rPr>
              <a:t>Технические 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val="307370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52F668-6512-8D67-B90D-51E43FAD93DF}"/>
              </a:ext>
            </a:extLst>
          </p:cNvPr>
          <p:cNvSpPr/>
          <p:nvPr/>
        </p:nvSpPr>
        <p:spPr>
          <a:xfrm>
            <a:off x="0" y="9837990"/>
            <a:ext cx="6857999" cy="68009"/>
          </a:xfrm>
          <a:prstGeom prst="rect">
            <a:avLst/>
          </a:prstGeom>
          <a:solidFill>
            <a:srgbClr val="433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FB4260-D675-98B8-F630-DC92AD7DFF33}"/>
              </a:ext>
            </a:extLst>
          </p:cNvPr>
          <p:cNvSpPr txBox="1"/>
          <p:nvPr/>
        </p:nvSpPr>
        <p:spPr>
          <a:xfrm>
            <a:off x="444499" y="986285"/>
            <a:ext cx="1731564" cy="215444"/>
          </a:xfrm>
          <a:prstGeom prst="rect">
            <a:avLst/>
          </a:prstGeom>
          <a:solidFill>
            <a:srgbClr val="433786"/>
          </a:solidFill>
          <a:ln>
            <a:solidFill>
              <a:srgbClr val="433786"/>
            </a:solidFill>
          </a:ln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Geometria" panose="020B0503020204020204" pitchFamily="34" charset="-52"/>
              </a:rPr>
              <a:t>Технические характеристики</a:t>
            </a:r>
          </a:p>
        </p:txBody>
      </p:sp>
      <p:sp>
        <p:nvSpPr>
          <p:cNvPr id="23" name="Нижний колонтитул 34">
            <a:extLst>
              <a:ext uri="{FF2B5EF4-FFF2-40B4-BE49-F238E27FC236}">
                <a16:creationId xmlns:a16="http://schemas.microsoft.com/office/drawing/2014/main" id="{2DEE5F17-C3FC-3442-6D6E-16609F5BC6D0}"/>
              </a:ext>
            </a:extLst>
          </p:cNvPr>
          <p:cNvSpPr txBox="1">
            <a:spLocks/>
          </p:cNvSpPr>
          <p:nvPr/>
        </p:nvSpPr>
        <p:spPr>
          <a:xfrm>
            <a:off x="5394324" y="1011195"/>
            <a:ext cx="1019175" cy="16562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  <a:latin typeface="Geometria" panose="020B0503020204020204" pitchFamily="34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www.meteorit.kz</a:t>
            </a:r>
            <a:endParaRPr lang="ru-RU" u="sng" dirty="0">
              <a:solidFill>
                <a:schemeClr val="tx1"/>
              </a:solidFill>
              <a:latin typeface="Geometria" panose="020B0503020204020204" pitchFamily="3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C44A65A-B3A1-2AA4-EEE9-9478C8D68710}"/>
              </a:ext>
            </a:extLst>
          </p:cNvPr>
          <p:cNvSpPr/>
          <p:nvPr/>
        </p:nvSpPr>
        <p:spPr>
          <a:xfrm>
            <a:off x="0" y="253384"/>
            <a:ext cx="203655" cy="5114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4C7A969-9172-2050-69DC-229A9DB28B84}"/>
              </a:ext>
            </a:extLst>
          </p:cNvPr>
          <p:cNvSpPr/>
          <p:nvPr/>
        </p:nvSpPr>
        <p:spPr>
          <a:xfrm>
            <a:off x="203655" y="253384"/>
            <a:ext cx="4189356" cy="511491"/>
          </a:xfrm>
          <a:prstGeom prst="rect">
            <a:avLst/>
          </a:prstGeom>
          <a:solidFill>
            <a:srgbClr val="433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>
            <a:extLst>
              <a:ext uri="{FF2B5EF4-FFF2-40B4-BE49-F238E27FC236}">
                <a16:creationId xmlns:a16="http://schemas.microsoft.com/office/drawing/2014/main" id="{4BB62E88-1E0E-7AE5-21E0-4A44305DE4C7}"/>
              </a:ext>
            </a:extLst>
          </p:cNvPr>
          <p:cNvSpPr/>
          <p:nvPr/>
        </p:nvSpPr>
        <p:spPr>
          <a:xfrm flipV="1">
            <a:off x="4390631" y="253384"/>
            <a:ext cx="643807" cy="511491"/>
          </a:xfrm>
          <a:prstGeom prst="rtTriangle">
            <a:avLst/>
          </a:prstGeom>
          <a:solidFill>
            <a:srgbClr val="433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480952A-0D05-08AA-98AE-802509A86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499" y="347018"/>
            <a:ext cx="1175830" cy="2859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02900EE-5DCF-7888-CFB9-29B93C4D405F}"/>
              </a:ext>
            </a:extLst>
          </p:cNvPr>
          <p:cNvSpPr txBox="1"/>
          <p:nvPr/>
        </p:nvSpPr>
        <p:spPr>
          <a:xfrm>
            <a:off x="2401901" y="330327"/>
            <a:ext cx="19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1"/>
                </a:solidFill>
                <a:effectLst/>
                <a:latin typeface="Geometria" panose="020B0503020204020204" pitchFamily="34" charset="-52"/>
              </a:rPr>
              <a:t>Ippon Smart Winner II 1500 1350Вт 1500ВА </a:t>
            </a:r>
            <a:r>
              <a:rPr lang="de-DE" sz="900" b="1" i="0" dirty="0" err="1">
                <a:solidFill>
                  <a:schemeClr val="bg1"/>
                </a:solidFill>
                <a:effectLst/>
                <a:latin typeface="Geometria" panose="020B0503020204020204" pitchFamily="34" charset="-52"/>
              </a:rPr>
              <a:t>черный</a:t>
            </a:r>
            <a:endParaRPr lang="ru-RU" sz="900" b="1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52FEBA7-3647-A879-21C6-F77BBE61D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4193" y="632964"/>
            <a:ext cx="869306" cy="131911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4E81D7E-747F-22A4-3D8E-929DC8340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423154"/>
              </p:ext>
            </p:extLst>
          </p:nvPr>
        </p:nvGraphicFramePr>
        <p:xfrm>
          <a:off x="444499" y="1332511"/>
          <a:ext cx="5969004" cy="79215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94834">
                  <a:extLst>
                    <a:ext uri="{9D8B030D-6E8A-4147-A177-3AD203B41FA5}">
                      <a16:colId xmlns:a16="http://schemas.microsoft.com/office/drawing/2014/main" val="4048021239"/>
                    </a:ext>
                  </a:extLst>
                </a:gridCol>
                <a:gridCol w="994834">
                  <a:extLst>
                    <a:ext uri="{9D8B030D-6E8A-4147-A177-3AD203B41FA5}">
                      <a16:colId xmlns:a16="http://schemas.microsoft.com/office/drawing/2014/main" val="3590000874"/>
                    </a:ext>
                  </a:extLst>
                </a:gridCol>
                <a:gridCol w="994834">
                  <a:extLst>
                    <a:ext uri="{9D8B030D-6E8A-4147-A177-3AD203B41FA5}">
                      <a16:colId xmlns:a16="http://schemas.microsoft.com/office/drawing/2014/main" val="3400463288"/>
                    </a:ext>
                  </a:extLst>
                </a:gridCol>
                <a:gridCol w="994834">
                  <a:extLst>
                    <a:ext uri="{9D8B030D-6E8A-4147-A177-3AD203B41FA5}">
                      <a16:colId xmlns:a16="http://schemas.microsoft.com/office/drawing/2014/main" val="4271367125"/>
                    </a:ext>
                  </a:extLst>
                </a:gridCol>
                <a:gridCol w="994834">
                  <a:extLst>
                    <a:ext uri="{9D8B030D-6E8A-4147-A177-3AD203B41FA5}">
                      <a16:colId xmlns:a16="http://schemas.microsoft.com/office/drawing/2014/main" val="131206914"/>
                    </a:ext>
                  </a:extLst>
                </a:gridCol>
                <a:gridCol w="994834">
                  <a:extLst>
                    <a:ext uri="{9D8B030D-6E8A-4147-A177-3AD203B41FA5}">
                      <a16:colId xmlns:a16="http://schemas.microsoft.com/office/drawing/2014/main" val="2271830315"/>
                    </a:ext>
                  </a:extLst>
                </a:gridCol>
              </a:tblGrid>
              <a:tr h="165644">
                <a:tc gridSpan="6">
                  <a:txBody>
                    <a:bodyPr/>
                    <a:lstStyle/>
                    <a:p>
                      <a:pPr algn="ctr"/>
                      <a:r>
                        <a:rPr lang="ru-RU" sz="740" b="1">
                          <a:effectLst/>
                          <a:latin typeface="Geometria" panose="020B0503020204020204" pitchFamily="34" charset="-52"/>
                        </a:rPr>
                        <a:t>Вход</a:t>
                      </a:r>
                      <a:endParaRPr lang="ru-RU" sz="74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976714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Номинальное напряжение</a:t>
                      </a:r>
                    </a:p>
                  </a:txBody>
                  <a:tcPr marL="39818" marR="39818" marT="39818" marB="398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220 / 230 / 240 В</a:t>
                      </a: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058803"/>
                  </a:ext>
                </a:extLst>
              </a:tr>
              <a:tr h="337659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Диапазон напряжения</a:t>
                      </a:r>
                    </a:p>
                  </a:txBody>
                  <a:tcPr marL="39818" marR="39818" marT="39818" marB="398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Для выхода 220 Вт: 176 - 264 Vac</a:t>
                      </a:r>
                      <a:br>
                        <a:rPr lang="ru-RU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Для выхода 230 Вт: 184 - 276 Vac</a:t>
                      </a:r>
                      <a:br>
                        <a:rPr lang="ru-RU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Для выхода 240 Вт: 192 - 288 Vac</a:t>
                      </a: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020352"/>
                  </a:ext>
                </a:extLst>
              </a:tr>
              <a:tr h="165644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Диапазон частоты</a:t>
                      </a:r>
                    </a:p>
                  </a:txBody>
                  <a:tcPr marL="39818" marR="39818" marT="39818" marB="398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50 Гц (±5 Гц) или 60 Гц (±5 Гц)</a:t>
                      </a: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988835"/>
                  </a:ext>
                </a:extLst>
              </a:tr>
              <a:tr h="165644">
                <a:tc>
                  <a:txBody>
                    <a:bodyPr/>
                    <a:lstStyle/>
                    <a:p>
                      <a:pPr algn="ctr"/>
                      <a:r>
                        <a:rPr lang="ru-RU" sz="740" dirty="0">
                          <a:effectLst/>
                          <a:latin typeface="Geometria" panose="020B0503020204020204" pitchFamily="34" charset="-52"/>
                        </a:rPr>
                        <a:t>Разъем питания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INLETIEC320-C14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INLETIEC320-C14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IEC320-C14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IEC320-C14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IEC320-C20</a:t>
                      </a:r>
                    </a:p>
                  </a:txBody>
                  <a:tcPr marL="39818" marR="39818" marT="39818" marB="39818" anchor="ctr"/>
                </a:tc>
                <a:extLst>
                  <a:ext uri="{0D108BD9-81ED-4DB2-BD59-A6C34878D82A}">
                    <a16:rowId xmlns:a16="http://schemas.microsoft.com/office/drawing/2014/main" val="3171044812"/>
                  </a:ext>
                </a:extLst>
              </a:tr>
              <a:tr h="165644">
                <a:tc gridSpan="6">
                  <a:txBody>
                    <a:bodyPr/>
                    <a:lstStyle/>
                    <a:p>
                      <a:pPr algn="ctr"/>
                      <a:r>
                        <a:rPr lang="ru-RU" sz="740" b="1">
                          <a:effectLst/>
                          <a:latin typeface="Geometria" panose="020B0503020204020204" pitchFamily="34" charset="-52"/>
                        </a:rPr>
                        <a:t>Батареи</a:t>
                      </a:r>
                      <a:endParaRPr lang="ru-RU" sz="74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714873"/>
                  </a:ext>
                </a:extLst>
              </a:tr>
              <a:tr h="165644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Тип</a:t>
                      </a:r>
                    </a:p>
                  </a:txBody>
                  <a:tcPr marL="39818" marR="39818" marT="39818" marB="398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Необслуживаемые герметичные свинцово-кислотные</a:t>
                      </a: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28687"/>
                  </a:ext>
                </a:extLst>
              </a:tr>
              <a:tr h="165644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Установленные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12В/9Ач × 2 шт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12В/9Ач × 3 шт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12В/7Ач × 6 шт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12В/9Ач × 4 шт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12В/9Ач × 6 шт</a:t>
                      </a:r>
                    </a:p>
                  </a:txBody>
                  <a:tcPr marL="39818" marR="39818" marT="39818" marB="39818" anchor="ctr"/>
                </a:tc>
                <a:extLst>
                  <a:ext uri="{0D108BD9-81ED-4DB2-BD59-A6C34878D82A}">
                    <a16:rowId xmlns:a16="http://schemas.microsoft.com/office/drawing/2014/main" val="920788243"/>
                  </a:ext>
                </a:extLst>
              </a:tr>
              <a:tr h="337659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Время автономной работы ПК с 17" монитором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62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107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228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142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228 мин</a:t>
                      </a:r>
                    </a:p>
                  </a:txBody>
                  <a:tcPr marL="39818" marR="39818" marT="39818" marB="39818" anchor="ctr"/>
                </a:tc>
                <a:extLst>
                  <a:ext uri="{0D108BD9-81ED-4DB2-BD59-A6C34878D82A}">
                    <a16:rowId xmlns:a16="http://schemas.microsoft.com/office/drawing/2014/main" val="672291674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Время автономной работы при 30% нагрузке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20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20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24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20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22 мин</a:t>
                      </a:r>
                    </a:p>
                  </a:txBody>
                  <a:tcPr marL="39818" marR="39818" marT="39818" marB="39818" anchor="ctr"/>
                </a:tc>
                <a:extLst>
                  <a:ext uri="{0D108BD9-81ED-4DB2-BD59-A6C34878D82A}">
                    <a16:rowId xmlns:a16="http://schemas.microsoft.com/office/drawing/2014/main" val="498313378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Время автономной работы при 50% нагрузке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10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10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11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10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10 мин</a:t>
                      </a:r>
                    </a:p>
                  </a:txBody>
                  <a:tcPr marL="39818" marR="39818" marT="39818" marB="39818" anchor="ctr"/>
                </a:tc>
                <a:extLst>
                  <a:ext uri="{0D108BD9-81ED-4DB2-BD59-A6C34878D82A}">
                    <a16:rowId xmlns:a16="http://schemas.microsoft.com/office/drawing/2014/main" val="1697575921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Время автономной работы при 70% нагрузке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5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5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6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5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5 мин</a:t>
                      </a:r>
                    </a:p>
                  </a:txBody>
                  <a:tcPr marL="39818" marR="39818" marT="39818" marB="39818" anchor="ctr"/>
                </a:tc>
                <a:extLst>
                  <a:ext uri="{0D108BD9-81ED-4DB2-BD59-A6C34878D82A}">
                    <a16:rowId xmlns:a16="http://schemas.microsoft.com/office/drawing/2014/main" val="4101273222"/>
                  </a:ext>
                </a:extLst>
              </a:tr>
              <a:tr h="337659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Время автономной работы при 100% нагрузке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3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3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4 мин 30 с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3 мин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3 мин</a:t>
                      </a:r>
                    </a:p>
                  </a:txBody>
                  <a:tcPr marL="39818" marR="39818" marT="39818" marB="39818" anchor="ctr"/>
                </a:tc>
                <a:extLst>
                  <a:ext uri="{0D108BD9-81ED-4DB2-BD59-A6C34878D82A}">
                    <a16:rowId xmlns:a16="http://schemas.microsoft.com/office/drawing/2014/main" val="1550511369"/>
                  </a:ext>
                </a:extLst>
              </a:tr>
              <a:tr h="337659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Время заряда из состояния полного разряда</a:t>
                      </a:r>
                    </a:p>
                  </a:txBody>
                  <a:tcPr marL="39818" marR="39818" marT="39818" marB="3981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8 часов до 90% заряда</a:t>
                      </a: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3 часов до 90% заряда</a:t>
                      </a: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68065"/>
                  </a:ext>
                </a:extLst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ru-RU" sz="740" dirty="0">
                          <a:effectLst/>
                          <a:latin typeface="Geometria" panose="020B0503020204020204" pitchFamily="34" charset="-52"/>
                        </a:rPr>
                        <a:t>Максимальное количество подключаемых</a:t>
                      </a:r>
                      <a:r>
                        <a:rPr lang="ru-RU" sz="740" dirty="0">
                          <a:solidFill>
                            <a:schemeClr val="tx1"/>
                          </a:solidFill>
                          <a:effectLst/>
                          <a:latin typeface="Geometria" panose="020B0503020204020204" pitchFamily="34" charset="-52"/>
                        </a:rPr>
                        <a:t> </a:t>
                      </a:r>
                      <a:r>
                        <a:rPr lang="ru-RU" sz="740" u="none" strike="noStrike" dirty="0">
                          <a:solidFill>
                            <a:schemeClr val="tx1"/>
                          </a:solidFill>
                          <a:effectLst/>
                          <a:latin typeface="Geometria" panose="020B0503020204020204" pitchFamily="34" charset="-52"/>
                        </a:rPr>
                        <a:t>дополнительных батарейных модулей</a:t>
                      </a:r>
                      <a:endParaRPr lang="ru-RU" sz="740" dirty="0">
                        <a:solidFill>
                          <a:schemeClr val="tx1"/>
                        </a:solidFill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–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4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4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4</a:t>
                      </a:r>
                    </a:p>
                  </a:txBody>
                  <a:tcPr marL="39818" marR="39818" marT="39818" marB="398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4</a:t>
                      </a:r>
                    </a:p>
                  </a:txBody>
                  <a:tcPr marL="39818" marR="39818" marT="39818" marB="39818" anchor="ctr"/>
                </a:tc>
                <a:extLst>
                  <a:ext uri="{0D108BD9-81ED-4DB2-BD59-A6C34878D82A}">
                    <a16:rowId xmlns:a16="http://schemas.microsoft.com/office/drawing/2014/main" val="3445865568"/>
                  </a:ext>
                </a:extLst>
              </a:tr>
              <a:tr h="165644">
                <a:tc gridSpan="6">
                  <a:txBody>
                    <a:bodyPr/>
                    <a:lstStyle/>
                    <a:p>
                      <a:pPr algn="ctr"/>
                      <a:r>
                        <a:rPr lang="ru-RU" sz="740" b="1">
                          <a:effectLst/>
                          <a:latin typeface="Geometria" panose="020B0503020204020204" pitchFamily="34" charset="-52"/>
                        </a:rPr>
                        <a:t>Защита и фильтрация</a:t>
                      </a:r>
                      <a:endParaRPr lang="ru-RU" sz="74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76345"/>
                  </a:ext>
                </a:extLst>
              </a:tr>
              <a:tr h="165644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От короткого замыкания</a:t>
                      </a:r>
                    </a:p>
                  </a:txBody>
                  <a:tcPr marL="39818" marR="39818" marT="39818" marB="398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Активное ограничение тока и отключение выхода автоматикой ИБП</a:t>
                      </a: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56473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От перегрузки в линейном режиме</a:t>
                      </a:r>
                    </a:p>
                  </a:txBody>
                  <a:tcPr marL="39818" marR="39818" marT="39818" marB="398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При нагрузке &gt; 110% - выключится по истечении 3 мин;</a:t>
                      </a:r>
                      <a:br>
                        <a:rPr lang="ru-RU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При &gt; 150% - выключится по истечении 200 мс.</a:t>
                      </a: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91585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От перегрузки в режиме работы от батареи</a:t>
                      </a:r>
                    </a:p>
                  </a:txBody>
                  <a:tcPr marL="39818" marR="39818" marT="39818" marB="398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При нагрузке &gt; 110% - выключится по истечении 30 сек;</a:t>
                      </a:r>
                      <a:br>
                        <a:rPr lang="ru-RU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При &gt; 120% - выключится по истечении 100 мс.</a:t>
                      </a: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79770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От глубокого разряда батареи</a:t>
                      </a:r>
                    </a:p>
                  </a:txBody>
                  <a:tcPr marL="39818" marR="39818" marT="39818" marB="398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При нагрузке менее 5% автоматически выключится через 5 мин – функция активируется/деактивируется пользователем.</a:t>
                      </a: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68216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Компьютерной сети или телефонной линии</a:t>
                      </a:r>
                    </a:p>
                  </a:txBody>
                  <a:tcPr marL="39818" marR="39818" marT="39818" marB="398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Порт </a:t>
                      </a: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RJ-45/RJ-11</a:t>
                      </a: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306625"/>
                  </a:ext>
                </a:extLst>
              </a:tr>
              <a:tr h="337659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Автоматический Регулятор Напряжения (</a:t>
                      </a: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AVR)</a:t>
                      </a:r>
                    </a:p>
                  </a:txBody>
                  <a:tcPr marL="39818" marR="39818" marT="39818" marB="398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Да</a:t>
                      </a:r>
                      <a:br>
                        <a:rPr lang="ru-RU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При Uвх &gt; 233 / 243 / 254 В, Uвых=0,88 × Uвх.</a:t>
                      </a:r>
                      <a:br>
                        <a:rPr lang="ru-RU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При Uвх &lt; 198 / 207 / 216 В, Uвых=1,14 × Uвх.</a:t>
                      </a: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27793"/>
                  </a:ext>
                </a:extLst>
              </a:tr>
              <a:tr h="251651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От высоковольтных выбросов</a:t>
                      </a:r>
                    </a:p>
                  </a:txBody>
                  <a:tcPr marL="39818" marR="39818" marT="39818" marB="398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 dirty="0">
                          <a:effectLst/>
                          <a:latin typeface="Geometria" panose="020B0503020204020204" pitchFamily="34" charset="-52"/>
                        </a:rPr>
                        <a:t>405 Дж</a:t>
                      </a:r>
                    </a:p>
                  </a:txBody>
                  <a:tcPr marL="39818" marR="39818" marT="39818" marB="398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11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13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BFB4260-D675-98B8-F630-DC92AD7DFF33}"/>
              </a:ext>
            </a:extLst>
          </p:cNvPr>
          <p:cNvSpPr txBox="1"/>
          <p:nvPr/>
        </p:nvSpPr>
        <p:spPr>
          <a:xfrm>
            <a:off x="444499" y="986285"/>
            <a:ext cx="1731564" cy="215444"/>
          </a:xfrm>
          <a:prstGeom prst="rect">
            <a:avLst/>
          </a:prstGeom>
          <a:solidFill>
            <a:srgbClr val="433786"/>
          </a:solidFill>
          <a:ln>
            <a:solidFill>
              <a:srgbClr val="433786"/>
            </a:solidFill>
          </a:ln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Geometria" panose="020B0503020204020204" pitchFamily="34" charset="-52"/>
              </a:rPr>
              <a:t>Технические характеристики</a:t>
            </a:r>
          </a:p>
        </p:txBody>
      </p:sp>
      <p:sp>
        <p:nvSpPr>
          <p:cNvPr id="23" name="Нижний колонтитул 34">
            <a:extLst>
              <a:ext uri="{FF2B5EF4-FFF2-40B4-BE49-F238E27FC236}">
                <a16:creationId xmlns:a16="http://schemas.microsoft.com/office/drawing/2014/main" id="{2DEE5F17-C3FC-3442-6D6E-16609F5BC6D0}"/>
              </a:ext>
            </a:extLst>
          </p:cNvPr>
          <p:cNvSpPr txBox="1">
            <a:spLocks/>
          </p:cNvSpPr>
          <p:nvPr/>
        </p:nvSpPr>
        <p:spPr>
          <a:xfrm>
            <a:off x="5394324" y="1011195"/>
            <a:ext cx="1019175" cy="16562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  <a:latin typeface="Geometria" panose="020B0503020204020204" pitchFamily="34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www.meteorit.kz</a:t>
            </a:r>
            <a:endParaRPr lang="ru-RU" u="sng" dirty="0">
              <a:solidFill>
                <a:schemeClr val="tx1"/>
              </a:solidFill>
              <a:latin typeface="Geometria" panose="020B0503020204020204" pitchFamily="3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C44A65A-B3A1-2AA4-EEE9-9478C8D68710}"/>
              </a:ext>
            </a:extLst>
          </p:cNvPr>
          <p:cNvSpPr/>
          <p:nvPr/>
        </p:nvSpPr>
        <p:spPr>
          <a:xfrm>
            <a:off x="0" y="253384"/>
            <a:ext cx="203655" cy="5114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4C7A969-9172-2050-69DC-229A9DB28B84}"/>
              </a:ext>
            </a:extLst>
          </p:cNvPr>
          <p:cNvSpPr/>
          <p:nvPr/>
        </p:nvSpPr>
        <p:spPr>
          <a:xfrm>
            <a:off x="203655" y="253384"/>
            <a:ext cx="4189356" cy="511491"/>
          </a:xfrm>
          <a:prstGeom prst="rect">
            <a:avLst/>
          </a:prstGeom>
          <a:solidFill>
            <a:srgbClr val="433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>
            <a:extLst>
              <a:ext uri="{FF2B5EF4-FFF2-40B4-BE49-F238E27FC236}">
                <a16:creationId xmlns:a16="http://schemas.microsoft.com/office/drawing/2014/main" id="{4BB62E88-1E0E-7AE5-21E0-4A44305DE4C7}"/>
              </a:ext>
            </a:extLst>
          </p:cNvPr>
          <p:cNvSpPr/>
          <p:nvPr/>
        </p:nvSpPr>
        <p:spPr>
          <a:xfrm flipV="1">
            <a:off x="4390631" y="253384"/>
            <a:ext cx="643807" cy="511491"/>
          </a:xfrm>
          <a:prstGeom prst="rtTriangle">
            <a:avLst/>
          </a:prstGeom>
          <a:solidFill>
            <a:srgbClr val="433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480952A-0D05-08AA-98AE-802509A86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498" y="345964"/>
            <a:ext cx="1175830" cy="2859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02900EE-5DCF-7888-CFB9-29B93C4D405F}"/>
              </a:ext>
            </a:extLst>
          </p:cNvPr>
          <p:cNvSpPr txBox="1"/>
          <p:nvPr/>
        </p:nvSpPr>
        <p:spPr>
          <a:xfrm>
            <a:off x="2401901" y="330327"/>
            <a:ext cx="19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1"/>
                </a:solidFill>
                <a:effectLst/>
                <a:latin typeface="Geometria" panose="020B0503020204020204" pitchFamily="34" charset="-52"/>
              </a:rPr>
              <a:t>Ippon Smart Winner II 1500 1350Вт 1500ВА </a:t>
            </a:r>
            <a:r>
              <a:rPr lang="de-DE" sz="900" b="1" i="0" dirty="0" err="1">
                <a:solidFill>
                  <a:schemeClr val="bg1"/>
                </a:solidFill>
                <a:effectLst/>
                <a:latin typeface="Geometria" panose="020B0503020204020204" pitchFamily="34" charset="-52"/>
              </a:rPr>
              <a:t>черный</a:t>
            </a:r>
            <a:endParaRPr lang="ru-RU" sz="900" b="1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52FEBA7-3647-A879-21C6-F77BBE61D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4193" y="632964"/>
            <a:ext cx="869306" cy="13191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D96472-621C-9ED2-3316-89805FBB88B7}"/>
              </a:ext>
            </a:extLst>
          </p:cNvPr>
          <p:cNvSpPr/>
          <p:nvPr/>
        </p:nvSpPr>
        <p:spPr>
          <a:xfrm>
            <a:off x="0" y="9837990"/>
            <a:ext cx="6857999" cy="68009"/>
          </a:xfrm>
          <a:prstGeom prst="rect">
            <a:avLst/>
          </a:prstGeom>
          <a:solidFill>
            <a:srgbClr val="433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2D4A8331-E0C8-7EEC-AF30-2EF3A78C6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547317"/>
              </p:ext>
            </p:extLst>
          </p:nvPr>
        </p:nvGraphicFramePr>
        <p:xfrm>
          <a:off x="444497" y="1332511"/>
          <a:ext cx="5969004" cy="77459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94834">
                  <a:extLst>
                    <a:ext uri="{9D8B030D-6E8A-4147-A177-3AD203B41FA5}">
                      <a16:colId xmlns:a16="http://schemas.microsoft.com/office/drawing/2014/main" val="1136576821"/>
                    </a:ext>
                  </a:extLst>
                </a:gridCol>
                <a:gridCol w="994834">
                  <a:extLst>
                    <a:ext uri="{9D8B030D-6E8A-4147-A177-3AD203B41FA5}">
                      <a16:colId xmlns:a16="http://schemas.microsoft.com/office/drawing/2014/main" val="2091652037"/>
                    </a:ext>
                  </a:extLst>
                </a:gridCol>
                <a:gridCol w="994834">
                  <a:extLst>
                    <a:ext uri="{9D8B030D-6E8A-4147-A177-3AD203B41FA5}">
                      <a16:colId xmlns:a16="http://schemas.microsoft.com/office/drawing/2014/main" val="1974888078"/>
                    </a:ext>
                  </a:extLst>
                </a:gridCol>
                <a:gridCol w="994834">
                  <a:extLst>
                    <a:ext uri="{9D8B030D-6E8A-4147-A177-3AD203B41FA5}">
                      <a16:colId xmlns:a16="http://schemas.microsoft.com/office/drawing/2014/main" val="771933645"/>
                    </a:ext>
                  </a:extLst>
                </a:gridCol>
                <a:gridCol w="994834">
                  <a:extLst>
                    <a:ext uri="{9D8B030D-6E8A-4147-A177-3AD203B41FA5}">
                      <a16:colId xmlns:a16="http://schemas.microsoft.com/office/drawing/2014/main" val="3395385369"/>
                    </a:ext>
                  </a:extLst>
                </a:gridCol>
                <a:gridCol w="994834">
                  <a:extLst>
                    <a:ext uri="{9D8B030D-6E8A-4147-A177-3AD203B41FA5}">
                      <a16:colId xmlns:a16="http://schemas.microsoft.com/office/drawing/2014/main" val="706612225"/>
                    </a:ext>
                  </a:extLst>
                </a:gridCol>
              </a:tblGrid>
              <a:tr h="1710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740" b="1">
                          <a:effectLst/>
                          <a:latin typeface="Geometria" panose="020B0503020204020204" pitchFamily="34" charset="-52"/>
                        </a:rPr>
                        <a:t>КПД</a:t>
                      </a:r>
                      <a:endParaRPr lang="ru-RU" sz="74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7283"/>
                  </a:ext>
                </a:extLst>
              </a:tr>
              <a:tr h="171018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В линейном режиме</a:t>
                      </a:r>
                    </a:p>
                  </a:txBody>
                  <a:tcPr marL="41110" marR="41110" marT="41110" marB="411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&gt; 97 %</a:t>
                      </a: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84891"/>
                  </a:ext>
                </a:extLst>
              </a:tr>
              <a:tr h="171018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В режиме </a:t>
                      </a: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AVR</a:t>
                      </a:r>
                    </a:p>
                  </a:txBody>
                  <a:tcPr marL="41110" marR="41110" marT="41110" marB="411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&gt; 92 %</a:t>
                      </a: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5736"/>
                  </a:ext>
                </a:extLst>
              </a:tr>
              <a:tr h="1710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Средства связи, управления и администрирования</a:t>
                      </a: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59483"/>
                  </a:ext>
                </a:extLst>
              </a:tr>
              <a:tr h="171018"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USB 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зарядка</a:t>
                      </a:r>
                    </a:p>
                  </a:txBody>
                  <a:tcPr marL="41110" marR="41110" marT="41110" marB="411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Нет</a:t>
                      </a: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473074"/>
                  </a:ext>
                </a:extLst>
              </a:tr>
              <a:tr h="171018">
                <a:tc>
                  <a:txBody>
                    <a:bodyPr/>
                    <a:lstStyle/>
                    <a:p>
                      <a:pPr algn="ctr"/>
                      <a:r>
                        <a:rPr lang="ru-RU" sz="740" dirty="0">
                          <a:effectLst/>
                          <a:latin typeface="Geometria" panose="020B0503020204020204" pitchFamily="34" charset="-52"/>
                        </a:rPr>
                        <a:t>Связь с ПК</a:t>
                      </a:r>
                    </a:p>
                  </a:txBody>
                  <a:tcPr marL="41110" marR="41110" marT="41110" marB="411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USB/RS232</a:t>
                      </a: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631378"/>
                  </a:ext>
                </a:extLst>
              </a:tr>
              <a:tr h="171018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Совместимость с ОС</a:t>
                      </a:r>
                    </a:p>
                  </a:txBody>
                  <a:tcPr marL="41110" marR="41110" marT="41110" marB="411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Да</a:t>
                      </a: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409665"/>
                  </a:ext>
                </a:extLst>
              </a:tr>
              <a:tr h="171018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Поддерживаемые ОС</a:t>
                      </a:r>
                    </a:p>
                  </a:txBody>
                  <a:tcPr marL="41110" marR="41110" marT="41110" marB="411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Windows, Linux, IBM Aix, Sun Solaris, Compaq True6, UnixWare, FreeBSD, HP-UX and MAC (above 10.8)</a:t>
                      </a: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092774"/>
                  </a:ext>
                </a:extLst>
              </a:tr>
              <a:tr h="259816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Аварийное отключение питания (</a:t>
                      </a: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EPO)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Нет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Да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Да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Да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Да</a:t>
                      </a:r>
                    </a:p>
                  </a:txBody>
                  <a:tcPr marL="41110" marR="41110" marT="41110" marB="41110" anchor="ctr"/>
                </a:tc>
                <a:extLst>
                  <a:ext uri="{0D108BD9-81ED-4DB2-BD59-A6C34878D82A}">
                    <a16:rowId xmlns:a16="http://schemas.microsoft.com/office/drawing/2014/main" val="253802141"/>
                  </a:ext>
                </a:extLst>
              </a:tr>
              <a:tr h="259816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Сухие контакты (</a:t>
                      </a: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Dry Contact)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Нет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Да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Да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Да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Да</a:t>
                      </a:r>
                    </a:p>
                  </a:txBody>
                  <a:tcPr marL="41110" marR="41110" marT="41110" marB="41110" anchor="ctr"/>
                </a:tc>
                <a:extLst>
                  <a:ext uri="{0D108BD9-81ED-4DB2-BD59-A6C34878D82A}">
                    <a16:rowId xmlns:a16="http://schemas.microsoft.com/office/drawing/2014/main" val="1276517477"/>
                  </a:ext>
                </a:extLst>
              </a:tr>
              <a:tr h="1710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740" b="1" dirty="0">
                          <a:effectLst/>
                          <a:latin typeface="Geometria" panose="020B0503020204020204" pitchFamily="34" charset="-52"/>
                        </a:rPr>
                        <a:t>Физические характеристики и свойства</a:t>
                      </a:r>
                      <a:endParaRPr lang="ru-RU" sz="740" dirty="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209743"/>
                  </a:ext>
                </a:extLst>
              </a:tr>
              <a:tr h="171018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Размеры Ш</a:t>
                      </a: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x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В</a:t>
                      </a: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x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Г, мм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438 × 86,5 × 436 мм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438 × 86,5 × 436 мм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438 × 86,5 × 608 мм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439 × 86,5 × 436 мм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438 × 86,5 × 608 мм</a:t>
                      </a:r>
                    </a:p>
                  </a:txBody>
                  <a:tcPr marL="41110" marR="41110" marT="41110" marB="41110" anchor="ctr"/>
                </a:tc>
                <a:extLst>
                  <a:ext uri="{0D108BD9-81ED-4DB2-BD59-A6C34878D82A}">
                    <a16:rowId xmlns:a16="http://schemas.microsoft.com/office/drawing/2014/main" val="2335052486"/>
                  </a:ext>
                </a:extLst>
              </a:tr>
              <a:tr h="171018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Масса нетто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13,2 кг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17,8 кг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27,8 кг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21,0 кг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30,4 кг</a:t>
                      </a:r>
                    </a:p>
                  </a:txBody>
                  <a:tcPr marL="41110" marR="41110" marT="41110" marB="41110" anchor="ctr"/>
                </a:tc>
                <a:extLst>
                  <a:ext uri="{0D108BD9-81ED-4DB2-BD59-A6C34878D82A}">
                    <a16:rowId xmlns:a16="http://schemas.microsoft.com/office/drawing/2014/main" val="1674679912"/>
                  </a:ext>
                </a:extLst>
              </a:tr>
              <a:tr h="171018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Масса брутто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16,2 кг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19,7 кг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30,5 кг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24 кг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30,5 кг</a:t>
                      </a:r>
                    </a:p>
                  </a:txBody>
                  <a:tcPr marL="41110" marR="41110" marT="41110" marB="41110" anchor="ctr"/>
                </a:tc>
                <a:extLst>
                  <a:ext uri="{0D108BD9-81ED-4DB2-BD59-A6C34878D82A}">
                    <a16:rowId xmlns:a16="http://schemas.microsoft.com/office/drawing/2014/main" val="546060130"/>
                  </a:ext>
                </a:extLst>
              </a:tr>
              <a:tr h="171018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Охлаждение</a:t>
                      </a:r>
                    </a:p>
                  </a:txBody>
                  <a:tcPr marL="41110" marR="41110" marT="41110" marB="411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Принудительное</a:t>
                      </a: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097946"/>
                  </a:ext>
                </a:extLst>
              </a:tr>
              <a:tr h="259816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Уровень создаваемого шума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≤ 45 дБ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≤ 45 дБ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≤ 45 дБ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≤ 47 дБ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≤ 50 дБ</a:t>
                      </a:r>
                    </a:p>
                  </a:txBody>
                  <a:tcPr marL="41110" marR="41110" marT="41110" marB="41110" anchor="ctr"/>
                </a:tc>
                <a:extLst>
                  <a:ext uri="{0D108BD9-81ED-4DB2-BD59-A6C34878D82A}">
                    <a16:rowId xmlns:a16="http://schemas.microsoft.com/office/drawing/2014/main" val="2340518430"/>
                  </a:ext>
                </a:extLst>
              </a:tr>
              <a:tr h="259816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Тепловыделение при питании от сети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71,7</a:t>
                      </a:r>
                      <a:br>
                        <a:rPr lang="en-US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BTU/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час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109,2</a:t>
                      </a:r>
                      <a:br>
                        <a:rPr lang="en-US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BTU/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час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143,3</a:t>
                      </a:r>
                      <a:br>
                        <a:rPr lang="en-US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BTU/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час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139,9</a:t>
                      </a:r>
                      <a:br>
                        <a:rPr lang="en-US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BTU/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час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273</a:t>
                      </a:r>
                      <a:br>
                        <a:rPr lang="en-US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BTU/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час</a:t>
                      </a:r>
                    </a:p>
                  </a:txBody>
                  <a:tcPr marL="41110" marR="41110" marT="41110" marB="41110" anchor="ctr"/>
                </a:tc>
                <a:extLst>
                  <a:ext uri="{0D108BD9-81ED-4DB2-BD59-A6C34878D82A}">
                    <a16:rowId xmlns:a16="http://schemas.microsoft.com/office/drawing/2014/main" val="2656247297"/>
                  </a:ext>
                </a:extLst>
              </a:tr>
              <a:tr h="259816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Тепловыделение при питании от батареи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337,9</a:t>
                      </a:r>
                      <a:br>
                        <a:rPr lang="en-US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BTU/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час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624,6</a:t>
                      </a:r>
                      <a:br>
                        <a:rPr lang="en-US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BTU/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час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1039,2</a:t>
                      </a:r>
                      <a:br>
                        <a:rPr lang="en-US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BTU/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час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1039,2</a:t>
                      </a:r>
                      <a:br>
                        <a:rPr lang="en-US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BTU/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час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1864,1</a:t>
                      </a:r>
                      <a:br>
                        <a:rPr lang="en-US" sz="740">
                          <a:effectLst/>
                          <a:latin typeface="Geometria" panose="020B0503020204020204" pitchFamily="34" charset="-52"/>
                        </a:rPr>
                      </a:br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BTU/</a:t>
                      </a:r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час</a:t>
                      </a:r>
                    </a:p>
                  </a:txBody>
                  <a:tcPr marL="41110" marR="41110" marT="41110" marB="41110" anchor="ctr"/>
                </a:tc>
                <a:extLst>
                  <a:ext uri="{0D108BD9-81ED-4DB2-BD59-A6C34878D82A}">
                    <a16:rowId xmlns:a16="http://schemas.microsoft.com/office/drawing/2014/main" val="3907007174"/>
                  </a:ext>
                </a:extLst>
              </a:tr>
              <a:tr h="259816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Степень защиты оболочки</a:t>
                      </a:r>
                    </a:p>
                  </a:txBody>
                  <a:tcPr marL="41110" marR="41110" marT="41110" marB="411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IP20</a:t>
                      </a: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302010"/>
                  </a:ext>
                </a:extLst>
              </a:tr>
              <a:tr h="1710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740" b="1">
                          <a:effectLst/>
                          <a:latin typeface="Geometria" panose="020B0503020204020204" pitchFamily="34" charset="-52"/>
                        </a:rPr>
                        <a:t>Условия эксплуатации</a:t>
                      </a:r>
                      <a:endParaRPr lang="ru-RU" sz="74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86724"/>
                  </a:ext>
                </a:extLst>
              </a:tr>
              <a:tr h="171018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Диапазон температуры</a:t>
                      </a:r>
                    </a:p>
                  </a:txBody>
                  <a:tcPr marL="41110" marR="41110" marT="41110" marB="411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740">
                          <a:effectLst/>
                          <a:latin typeface="Geometria" panose="020B0503020204020204" pitchFamily="34" charset="-52"/>
                        </a:rPr>
                        <a:t>0-40 °C</a:t>
                      </a: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82914"/>
                  </a:ext>
                </a:extLst>
              </a:tr>
              <a:tr h="259816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Диапазон относительной влажности</a:t>
                      </a:r>
                    </a:p>
                  </a:txBody>
                  <a:tcPr marL="41110" marR="41110" marT="41110" marB="411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0-95 % (без конденсации)</a:t>
                      </a: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650403"/>
                  </a:ext>
                </a:extLst>
              </a:tr>
              <a:tr h="259816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Диапазон высоты над уровнем моря</a:t>
                      </a:r>
                    </a:p>
                  </a:txBody>
                  <a:tcPr marL="41110" marR="41110" marT="41110" marB="411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 dirty="0">
                          <a:effectLst/>
                          <a:latin typeface="Geometria" panose="020B0503020204020204" pitchFamily="34" charset="-52"/>
                        </a:rPr>
                        <a:t>0-3000 м</a:t>
                      </a: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812136"/>
                  </a:ext>
                </a:extLst>
              </a:tr>
              <a:tr h="1710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740" b="1" dirty="0">
                          <a:effectLst/>
                          <a:latin typeface="Geometria" panose="020B0503020204020204" pitchFamily="34" charset="-52"/>
                        </a:rPr>
                        <a:t>Условия хранения</a:t>
                      </a:r>
                      <a:endParaRPr lang="ru-RU" sz="740" dirty="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05115"/>
                  </a:ext>
                </a:extLst>
              </a:tr>
              <a:tr h="171018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Диапазон температуры</a:t>
                      </a:r>
                    </a:p>
                  </a:txBody>
                  <a:tcPr marL="41110" marR="41110" marT="41110" marB="411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740" dirty="0">
                          <a:effectLst/>
                          <a:latin typeface="Geometria" panose="020B0503020204020204" pitchFamily="34" charset="-52"/>
                        </a:rPr>
                        <a:t>−15 - +50 °C</a:t>
                      </a: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05614"/>
                  </a:ext>
                </a:extLst>
              </a:tr>
              <a:tr h="259816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Диапазон относительной влажности</a:t>
                      </a:r>
                    </a:p>
                  </a:txBody>
                  <a:tcPr marL="41110" marR="41110" marT="41110" marB="411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 dirty="0">
                          <a:effectLst/>
                          <a:latin typeface="Geometria" panose="020B0503020204020204" pitchFamily="34" charset="-52"/>
                        </a:rPr>
                        <a:t>0-95 % (без конденсации)</a:t>
                      </a: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416383"/>
                  </a:ext>
                </a:extLst>
              </a:tr>
              <a:tr h="259816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Высота над уровнем моря</a:t>
                      </a:r>
                    </a:p>
                  </a:txBody>
                  <a:tcPr marL="41110" marR="41110" marT="41110" marB="411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740" dirty="0">
                          <a:effectLst/>
                          <a:latin typeface="Geometria" panose="020B0503020204020204" pitchFamily="34" charset="-52"/>
                        </a:rPr>
                        <a:t>0-15000 м</a:t>
                      </a: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31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66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BFB4260-D675-98B8-F630-DC92AD7DFF33}"/>
              </a:ext>
            </a:extLst>
          </p:cNvPr>
          <p:cNvSpPr txBox="1"/>
          <p:nvPr/>
        </p:nvSpPr>
        <p:spPr>
          <a:xfrm>
            <a:off x="444499" y="986285"/>
            <a:ext cx="1731564" cy="215444"/>
          </a:xfrm>
          <a:prstGeom prst="rect">
            <a:avLst/>
          </a:prstGeom>
          <a:solidFill>
            <a:srgbClr val="433786"/>
          </a:solidFill>
          <a:ln>
            <a:solidFill>
              <a:srgbClr val="433786"/>
            </a:solidFill>
          </a:ln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Geometria" panose="020B0503020204020204" pitchFamily="34" charset="-52"/>
              </a:rPr>
              <a:t>Технические характеристики</a:t>
            </a:r>
          </a:p>
        </p:txBody>
      </p:sp>
      <p:sp>
        <p:nvSpPr>
          <p:cNvPr id="23" name="Нижний колонтитул 34">
            <a:extLst>
              <a:ext uri="{FF2B5EF4-FFF2-40B4-BE49-F238E27FC236}">
                <a16:creationId xmlns:a16="http://schemas.microsoft.com/office/drawing/2014/main" id="{2DEE5F17-C3FC-3442-6D6E-16609F5BC6D0}"/>
              </a:ext>
            </a:extLst>
          </p:cNvPr>
          <p:cNvSpPr txBox="1">
            <a:spLocks/>
          </p:cNvSpPr>
          <p:nvPr/>
        </p:nvSpPr>
        <p:spPr>
          <a:xfrm>
            <a:off x="5394324" y="1011195"/>
            <a:ext cx="1019175" cy="16562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  <a:latin typeface="Geometria" panose="020B0503020204020204" pitchFamily="34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www.meteorit.kz</a:t>
            </a:r>
            <a:endParaRPr lang="ru-RU" u="sng" dirty="0">
              <a:solidFill>
                <a:schemeClr val="tx1"/>
              </a:solidFill>
              <a:latin typeface="Geometria" panose="020B0503020204020204" pitchFamily="3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C44A65A-B3A1-2AA4-EEE9-9478C8D68710}"/>
              </a:ext>
            </a:extLst>
          </p:cNvPr>
          <p:cNvSpPr/>
          <p:nvPr/>
        </p:nvSpPr>
        <p:spPr>
          <a:xfrm>
            <a:off x="0" y="253384"/>
            <a:ext cx="203655" cy="5114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4C7A969-9172-2050-69DC-229A9DB28B84}"/>
              </a:ext>
            </a:extLst>
          </p:cNvPr>
          <p:cNvSpPr/>
          <p:nvPr/>
        </p:nvSpPr>
        <p:spPr>
          <a:xfrm>
            <a:off x="203655" y="253384"/>
            <a:ext cx="4189356" cy="511491"/>
          </a:xfrm>
          <a:prstGeom prst="rect">
            <a:avLst/>
          </a:prstGeom>
          <a:solidFill>
            <a:srgbClr val="433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>
            <a:extLst>
              <a:ext uri="{FF2B5EF4-FFF2-40B4-BE49-F238E27FC236}">
                <a16:creationId xmlns:a16="http://schemas.microsoft.com/office/drawing/2014/main" id="{4BB62E88-1E0E-7AE5-21E0-4A44305DE4C7}"/>
              </a:ext>
            </a:extLst>
          </p:cNvPr>
          <p:cNvSpPr/>
          <p:nvPr/>
        </p:nvSpPr>
        <p:spPr>
          <a:xfrm flipV="1">
            <a:off x="4390631" y="253384"/>
            <a:ext cx="643807" cy="511491"/>
          </a:xfrm>
          <a:prstGeom prst="rtTriangle">
            <a:avLst/>
          </a:prstGeom>
          <a:solidFill>
            <a:srgbClr val="433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480952A-0D05-08AA-98AE-802509A86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498" y="345964"/>
            <a:ext cx="1175830" cy="2859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02900EE-5DCF-7888-CFB9-29B93C4D405F}"/>
              </a:ext>
            </a:extLst>
          </p:cNvPr>
          <p:cNvSpPr txBox="1"/>
          <p:nvPr/>
        </p:nvSpPr>
        <p:spPr>
          <a:xfrm>
            <a:off x="2401901" y="330327"/>
            <a:ext cx="19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1"/>
                </a:solidFill>
                <a:effectLst/>
                <a:latin typeface="Geometria" panose="020B0503020204020204" pitchFamily="34" charset="-52"/>
              </a:rPr>
              <a:t>Ippon Smart Winner II 1500 1350Вт 1500ВА </a:t>
            </a:r>
            <a:r>
              <a:rPr lang="de-DE" sz="900" b="1" i="0" dirty="0" err="1">
                <a:solidFill>
                  <a:schemeClr val="bg1"/>
                </a:solidFill>
                <a:effectLst/>
                <a:latin typeface="Geometria" panose="020B0503020204020204" pitchFamily="34" charset="-52"/>
              </a:rPr>
              <a:t>черный</a:t>
            </a:r>
            <a:endParaRPr lang="ru-RU" sz="900" b="1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52FEBA7-3647-A879-21C6-F77BBE61D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4193" y="632964"/>
            <a:ext cx="869306" cy="131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3C9113-2917-8D71-4C41-436E1465D2C8}"/>
              </a:ext>
            </a:extLst>
          </p:cNvPr>
          <p:cNvSpPr txBox="1"/>
          <p:nvPr/>
        </p:nvSpPr>
        <p:spPr>
          <a:xfrm>
            <a:off x="444505" y="2907351"/>
            <a:ext cx="2898773" cy="587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144000" tIns="108000" rIns="144000" bIns="108000" anchor="ctr">
            <a:spAutoFit/>
          </a:bodyPr>
          <a:lstStyle/>
          <a:p>
            <a:r>
              <a:rPr lang="ru-RU" sz="800" b="1" dirty="0">
                <a:solidFill>
                  <a:srgbClr val="433786"/>
                </a:solidFill>
                <a:latin typeface="Geometria" panose="020B0503020204020204" pitchFamily="34" charset="-52"/>
              </a:rPr>
              <a:t>ТОО «МЕТЕОР ИТ»</a:t>
            </a:r>
            <a:endParaRPr lang="ru-RU" sz="800" dirty="0">
              <a:latin typeface="Geometria" panose="020B0503020204020204" pitchFamily="34" charset="-52"/>
            </a:endParaRPr>
          </a:p>
          <a:p>
            <a:r>
              <a:rPr lang="ru-RU" sz="800" dirty="0">
                <a:latin typeface="Geometria" panose="020B0503020204020204" pitchFamily="34" charset="-52"/>
              </a:rPr>
              <a:t>Республика Казахстан, 050059, г. Алматы, пр. </a:t>
            </a:r>
            <a:r>
              <a:rPr lang="ru-RU" sz="800" dirty="0" err="1">
                <a:latin typeface="Geometria" panose="020B0503020204020204" pitchFamily="34" charset="-52"/>
              </a:rPr>
              <a:t>Райымбека</a:t>
            </a:r>
            <a:r>
              <a:rPr lang="ru-RU" sz="800" dirty="0">
                <a:latin typeface="Geometria" panose="020B0503020204020204" pitchFamily="34" charset="-52"/>
              </a:rPr>
              <a:t> 115/23А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6FA31-CC6C-EC28-1D8B-BB558F5AC645}"/>
              </a:ext>
            </a:extLst>
          </p:cNvPr>
          <p:cNvSpPr txBox="1"/>
          <p:nvPr/>
        </p:nvSpPr>
        <p:spPr>
          <a:xfrm>
            <a:off x="3514723" y="2907351"/>
            <a:ext cx="2898774" cy="1202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144000" tIns="108000" rIns="144000" bIns="108000" anchor="ctr">
            <a:spAutoFit/>
          </a:bodyPr>
          <a:lstStyle/>
          <a:p>
            <a:r>
              <a:rPr lang="ru-RU" sz="800" dirty="0">
                <a:latin typeface="Geometria" panose="020B0503020204020204" pitchFamily="34" charset="-52"/>
              </a:rPr>
              <a:t>Е-</a:t>
            </a:r>
            <a:r>
              <a:rPr lang="ru-RU" sz="800" dirty="0" err="1">
                <a:latin typeface="Geometria" panose="020B0503020204020204" pitchFamily="34" charset="-52"/>
              </a:rPr>
              <a:t>mail</a:t>
            </a:r>
            <a:r>
              <a:rPr lang="ru-RU" sz="800" dirty="0">
                <a:latin typeface="Geometria" panose="020B0503020204020204" pitchFamily="34" charset="-52"/>
              </a:rPr>
              <a:t>:</a:t>
            </a:r>
            <a:r>
              <a:rPr lang="en-US" sz="800" dirty="0">
                <a:latin typeface="Geometria" panose="020B0503020204020204" pitchFamily="34" charset="-52"/>
              </a:rPr>
              <a:t> </a:t>
            </a:r>
            <a:r>
              <a:rPr lang="ru-RU" sz="800" dirty="0">
                <a:solidFill>
                  <a:srgbClr val="433786"/>
                </a:solidFill>
                <a:latin typeface="Geometria" panose="020B0503020204020204" pitchFamily="34" charset="-5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order@meteorit.kz</a:t>
            </a:r>
            <a:endParaRPr lang="ru-RU" sz="800" dirty="0">
              <a:solidFill>
                <a:srgbClr val="433786"/>
              </a:solidFill>
              <a:latin typeface="Geometria" panose="020B0503020204020204" pitchFamily="34" charset="-52"/>
            </a:endParaRPr>
          </a:p>
          <a:p>
            <a:endParaRPr lang="en-US" sz="800" dirty="0">
              <a:latin typeface="Geometria" panose="020B0503020204020204" pitchFamily="34" charset="-52"/>
            </a:endParaRPr>
          </a:p>
          <a:p>
            <a:r>
              <a:rPr lang="ru-RU" sz="800" dirty="0">
                <a:latin typeface="Geometria" panose="020B0503020204020204" pitchFamily="34" charset="-52"/>
              </a:rPr>
              <a:t>Алматы:</a:t>
            </a:r>
            <a:endParaRPr lang="en-US" sz="800" dirty="0">
              <a:latin typeface="Geometria" panose="020B0503020204020204" pitchFamily="34" charset="-52"/>
            </a:endParaRPr>
          </a:p>
          <a:p>
            <a:r>
              <a:rPr lang="ru-RU" sz="800" dirty="0">
                <a:latin typeface="Geometria" panose="020B0503020204020204" pitchFamily="34" charset="-52"/>
              </a:rPr>
              <a:t>Тел.:</a:t>
            </a:r>
            <a:r>
              <a:rPr lang="en-US" sz="800" dirty="0">
                <a:latin typeface="Geometria" panose="020B0503020204020204" pitchFamily="34" charset="-52"/>
              </a:rPr>
              <a:t> </a:t>
            </a:r>
            <a:r>
              <a:rPr lang="ru-RU" sz="800" b="1" dirty="0">
                <a:solidFill>
                  <a:srgbClr val="433786"/>
                </a:solidFill>
                <a:latin typeface="Geometria" panose="020B0503020204020204" pitchFamily="34" charset="-52"/>
              </a:rPr>
              <a:t>+7 (727) 33-92-600</a:t>
            </a:r>
            <a:r>
              <a:rPr lang="ru-RU" sz="800" dirty="0">
                <a:latin typeface="Geometria" panose="020B0503020204020204" pitchFamily="34" charset="-52"/>
              </a:rPr>
              <a:t> </a:t>
            </a:r>
          </a:p>
          <a:p>
            <a:r>
              <a:rPr lang="ru-RU" sz="800" dirty="0">
                <a:latin typeface="Geometria" panose="020B0503020204020204" pitchFamily="34" charset="-52"/>
              </a:rPr>
              <a:t>Моб/</a:t>
            </a:r>
            <a:r>
              <a:rPr lang="en-US" sz="800" dirty="0">
                <a:latin typeface="Geometria" panose="020B0503020204020204" pitchFamily="34" charset="-52"/>
              </a:rPr>
              <a:t>WhatsApp</a:t>
            </a:r>
            <a:r>
              <a:rPr lang="ru-RU" sz="800" dirty="0">
                <a:latin typeface="Geometria" panose="020B0503020204020204" pitchFamily="34" charset="-52"/>
              </a:rPr>
              <a:t>:</a:t>
            </a:r>
            <a:r>
              <a:rPr lang="en-US" sz="800" dirty="0">
                <a:latin typeface="Geometria" panose="020B0503020204020204" pitchFamily="34" charset="-52"/>
              </a:rPr>
              <a:t> </a:t>
            </a:r>
            <a:r>
              <a:rPr lang="ru-RU" sz="800" b="1" dirty="0">
                <a:solidFill>
                  <a:srgbClr val="433786"/>
                </a:solidFill>
                <a:latin typeface="Geometria" panose="020B0503020204020204" pitchFamily="34" charset="-52"/>
              </a:rPr>
              <a:t>+7 776 272 4000</a:t>
            </a:r>
            <a:endParaRPr lang="en-US" sz="800" b="1" dirty="0">
              <a:solidFill>
                <a:srgbClr val="433786"/>
              </a:solidFill>
              <a:latin typeface="Geometria" panose="020B0503020204020204" pitchFamily="34" charset="-52"/>
            </a:endParaRPr>
          </a:p>
          <a:p>
            <a:endParaRPr lang="en-US" sz="800" dirty="0">
              <a:latin typeface="Geometria" panose="020B0503020204020204" pitchFamily="34" charset="-52"/>
            </a:endParaRPr>
          </a:p>
          <a:p>
            <a:r>
              <a:rPr lang="ru-RU" sz="800" dirty="0">
                <a:latin typeface="Geometria" panose="020B0503020204020204" pitchFamily="34" charset="-52"/>
              </a:rPr>
              <a:t>Бишкек: +996 312 963046 / Ташкент: +998 712 050830</a:t>
            </a:r>
          </a:p>
        </p:txBody>
      </p:sp>
      <p:sp>
        <p:nvSpPr>
          <p:cNvPr id="8" name="Нижний колонтитул 34">
            <a:extLst>
              <a:ext uri="{FF2B5EF4-FFF2-40B4-BE49-F238E27FC236}">
                <a16:creationId xmlns:a16="http://schemas.microsoft.com/office/drawing/2014/main" id="{CAF8955E-9479-4E55-3169-974007F4A76A}"/>
              </a:ext>
            </a:extLst>
          </p:cNvPr>
          <p:cNvSpPr txBox="1">
            <a:spLocks/>
          </p:cNvSpPr>
          <p:nvPr/>
        </p:nvSpPr>
        <p:spPr>
          <a:xfrm>
            <a:off x="444498" y="3657539"/>
            <a:ext cx="1019175" cy="16562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u="sng" dirty="0">
                <a:solidFill>
                  <a:schemeClr val="tx1"/>
                </a:solidFill>
                <a:latin typeface="Geometria" panose="020B0503020204020204" pitchFamily="34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www.meteorit.kz</a:t>
            </a:r>
            <a:endParaRPr lang="ru-RU" u="sng" dirty="0">
              <a:solidFill>
                <a:schemeClr val="tx1"/>
              </a:solidFill>
              <a:latin typeface="Geometria" panose="020B0503020204020204" pitchFamily="34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D96472-621C-9ED2-3316-89805FBB88B7}"/>
              </a:ext>
            </a:extLst>
          </p:cNvPr>
          <p:cNvSpPr/>
          <p:nvPr/>
        </p:nvSpPr>
        <p:spPr>
          <a:xfrm>
            <a:off x="0" y="9837990"/>
            <a:ext cx="6857999" cy="68009"/>
          </a:xfrm>
          <a:prstGeom prst="rect">
            <a:avLst/>
          </a:prstGeom>
          <a:solidFill>
            <a:srgbClr val="433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2D4A8331-E0C8-7EEC-AF30-2EF3A78C6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506700"/>
              </p:ext>
            </p:extLst>
          </p:nvPr>
        </p:nvGraphicFramePr>
        <p:xfrm>
          <a:off x="444497" y="1332511"/>
          <a:ext cx="5968998" cy="12616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94833">
                  <a:extLst>
                    <a:ext uri="{9D8B030D-6E8A-4147-A177-3AD203B41FA5}">
                      <a16:colId xmlns:a16="http://schemas.microsoft.com/office/drawing/2014/main" val="1136576821"/>
                    </a:ext>
                  </a:extLst>
                </a:gridCol>
                <a:gridCol w="4974165">
                  <a:extLst>
                    <a:ext uri="{9D8B030D-6E8A-4147-A177-3AD203B41FA5}">
                      <a16:colId xmlns:a16="http://schemas.microsoft.com/office/drawing/2014/main" val="2091652037"/>
                    </a:ext>
                  </a:extLst>
                </a:gridCol>
              </a:tblGrid>
              <a:tr h="171018">
                <a:tc gridSpan="2">
                  <a:txBody>
                    <a:bodyPr/>
                    <a:lstStyle/>
                    <a:p>
                      <a:pPr algn="ctr"/>
                      <a:r>
                        <a:rPr lang="ru-RU" sz="740" b="1" dirty="0">
                          <a:effectLst/>
                          <a:latin typeface="Geometria" panose="020B0503020204020204" pitchFamily="34" charset="-52"/>
                        </a:rPr>
                        <a:t>Соответствие стандартам</a:t>
                      </a:r>
                      <a:endParaRPr lang="ru-RU" sz="740" dirty="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41110" marR="41110" marT="41110" marB="4111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901398"/>
                  </a:ext>
                </a:extLst>
              </a:tr>
              <a:tr h="348614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Требования безопасности низковольтного оборудования ЕврАзЭС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 dirty="0">
                          <a:effectLst/>
                          <a:latin typeface="Geometria" panose="020B0503020204020204" pitchFamily="34" charset="-52"/>
                        </a:rPr>
                        <a:t>ТР ТС 004/2011</a:t>
                      </a:r>
                    </a:p>
                  </a:txBody>
                  <a:tcPr marL="41110" marR="41110" marT="41110" marB="41110" anchor="ctr"/>
                </a:tc>
                <a:extLst>
                  <a:ext uri="{0D108BD9-81ED-4DB2-BD59-A6C34878D82A}">
                    <a16:rowId xmlns:a16="http://schemas.microsoft.com/office/drawing/2014/main" val="2505172654"/>
                  </a:ext>
                </a:extLst>
              </a:tr>
              <a:tr h="259816">
                <a:tc>
                  <a:txBody>
                    <a:bodyPr/>
                    <a:lstStyle/>
                    <a:p>
                      <a:pPr algn="ctr"/>
                      <a:r>
                        <a:rPr lang="ru-RU" sz="740">
                          <a:effectLst/>
                          <a:latin typeface="Geometria" panose="020B0503020204020204" pitchFamily="34" charset="-52"/>
                        </a:rPr>
                        <a:t>Электромагнитная совместимость ЕврАзЭС</a:t>
                      </a:r>
                    </a:p>
                  </a:txBody>
                  <a:tcPr marL="41110" marR="41110" marT="41110" marB="41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40" dirty="0">
                          <a:effectLst/>
                          <a:latin typeface="Geometria" panose="020B0503020204020204" pitchFamily="34" charset="-52"/>
                        </a:rPr>
                        <a:t>ТР ТС 020/2011</a:t>
                      </a:r>
                    </a:p>
                  </a:txBody>
                  <a:tcPr marL="41110" marR="41110" marT="41110" marB="41110" anchor="ctr"/>
                </a:tc>
                <a:extLst>
                  <a:ext uri="{0D108BD9-81ED-4DB2-BD59-A6C34878D82A}">
                    <a16:rowId xmlns:a16="http://schemas.microsoft.com/office/drawing/2014/main" val="2588021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315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1640</Words>
  <Application>Microsoft Office PowerPoint</Application>
  <PresentationFormat>Лист A4 (210x297 мм)</PresentationFormat>
  <Paragraphs>278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Geometria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Aero</dc:creator>
  <cp:lastModifiedBy>Aero</cp:lastModifiedBy>
  <cp:revision>36</cp:revision>
  <dcterms:created xsi:type="dcterms:W3CDTF">2022-08-01T07:49:50Z</dcterms:created>
  <dcterms:modified xsi:type="dcterms:W3CDTF">2022-09-14T10:49:28Z</dcterms:modified>
</cp:coreProperties>
</file>